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0.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4.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5.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9.xml" ContentType="application/vnd.openxmlformats-officedocument.presentationml.notesSlide+xml"/>
  <Override PartName="/ppt/tags/tag119.xml" ContentType="application/vnd.openxmlformats-officedocument.presentationml.tags+xml"/>
  <Override PartName="/ppt/notesSlides/notesSlide3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3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33.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4.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9"/>
  </p:notesMasterIdLst>
  <p:sldIdLst>
    <p:sldId id="257" r:id="rId3"/>
    <p:sldId id="258" r:id="rId4"/>
    <p:sldId id="285" r:id="rId5"/>
    <p:sldId id="284" r:id="rId6"/>
    <p:sldId id="340" r:id="rId7"/>
    <p:sldId id="321" r:id="rId8"/>
    <p:sldId id="286" r:id="rId9"/>
    <p:sldId id="323" r:id="rId10"/>
    <p:sldId id="341" r:id="rId11"/>
    <p:sldId id="326" r:id="rId12"/>
    <p:sldId id="327" r:id="rId13"/>
    <p:sldId id="328" r:id="rId14"/>
    <p:sldId id="329" r:id="rId15"/>
    <p:sldId id="330" r:id="rId16"/>
    <p:sldId id="342" r:id="rId17"/>
    <p:sldId id="361" r:id="rId18"/>
    <p:sldId id="344" r:id="rId19"/>
    <p:sldId id="345" r:id="rId20"/>
    <p:sldId id="346" r:id="rId21"/>
    <p:sldId id="347" r:id="rId22"/>
    <p:sldId id="348" r:id="rId23"/>
    <p:sldId id="349" r:id="rId24"/>
    <p:sldId id="350" r:id="rId25"/>
    <p:sldId id="351" r:id="rId26"/>
    <p:sldId id="352" r:id="rId27"/>
    <p:sldId id="353" r:id="rId28"/>
    <p:sldId id="354" r:id="rId29"/>
    <p:sldId id="355" r:id="rId30"/>
    <p:sldId id="356" r:id="rId31"/>
    <p:sldId id="357" r:id="rId32"/>
    <p:sldId id="334" r:id="rId33"/>
    <p:sldId id="331" r:id="rId34"/>
    <p:sldId id="358" r:id="rId35"/>
    <p:sldId id="359" r:id="rId36"/>
    <p:sldId id="360" r:id="rId37"/>
    <p:sldId id="283"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7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BED"/>
    <a:srgbClr val="585BA4"/>
    <a:srgbClr val="52CBCE"/>
    <a:srgbClr val="00BCE7"/>
    <a:srgbClr val="4C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60"/>
  </p:normalViewPr>
  <p:slideViewPr>
    <p:cSldViewPr showGuides="1">
      <p:cViewPr varScale="1">
        <p:scale>
          <a:sx n="85" d="100"/>
          <a:sy n="85" d="100"/>
        </p:scale>
        <p:origin x="542" y="72"/>
      </p:cViewPr>
      <p:guideLst>
        <p:guide orient="horz" pos="2154"/>
        <p:guide pos="37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1D1-4B3E-A49C-ED380CE061C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1D1-4B3E-A49C-ED380CE061C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1D1-4B3E-A49C-ED380CE061C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1D1-4B3E-A49C-ED380CE061CB}"/>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31D1-4B3E-A49C-ED380CE061C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CE91-96EA-4495-BA13-44CA1395CF77}" type="datetimeFigureOut">
              <a:rPr lang="zh-CN" altLang="en-US" smtClean="0"/>
              <a:t>2021-06-22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7BA2-8C0A-4455-8AAA-7F610C054B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br>
              <a:rPr lang="en-US" altLang="zh-CN" dirty="0"/>
            </a:br>
            <a:r>
              <a:rPr lang="zh-CN" altLang="en-US" dirty="0"/>
              <a:t>添加您的标题文字</a:t>
            </a:r>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2021-06-22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2021-06-22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1_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11" name="TextBox 10"/>
          <p:cNvSpPr txBox="1"/>
          <p:nvPr userDrawn="1"/>
        </p:nvSpPr>
        <p:spPr>
          <a:xfrm>
            <a:off x="1703512" y="6725449"/>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2021-06-22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blip>
          <a:srcRect/>
          <a:stretch>
            <a:fillRect/>
          </a:stretch>
        </a:blip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t>2021-06-22</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970" indent="-267970"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4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3.xml"/><Relationship Id="rId7" Type="http://schemas.openxmlformats.org/officeDocument/2006/relationships/image" Target="../media/image6.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4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7.xml"/><Relationship Id="rId7" Type="http://schemas.openxmlformats.org/officeDocument/2006/relationships/image" Target="../media/image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48.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1.xml"/><Relationship Id="rId7" Type="http://schemas.openxmlformats.org/officeDocument/2006/relationships/image" Target="../media/image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3.xml"/><Relationship Id="rId5" Type="http://schemas.openxmlformats.org/officeDocument/2006/relationships/slideLayout" Target="../slideLayouts/slideLayout8.xml"/><Relationship Id="rId10" Type="http://schemas.openxmlformats.org/officeDocument/2006/relationships/image" Target="../media/image30.jpeg"/><Relationship Id="rId4" Type="http://schemas.openxmlformats.org/officeDocument/2006/relationships/tags" Target="../tags/tag52.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5.xml"/><Relationship Id="rId7" Type="http://schemas.openxmlformats.org/officeDocument/2006/relationships/image" Target="../media/image6.png"/><Relationship Id="rId12" Type="http://schemas.openxmlformats.org/officeDocument/2006/relationships/image" Target="../media/image3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14.xml"/><Relationship Id="rId11" Type="http://schemas.openxmlformats.org/officeDocument/2006/relationships/image" Target="../media/image33.png"/><Relationship Id="rId5" Type="http://schemas.openxmlformats.org/officeDocument/2006/relationships/slideLayout" Target="../slideLayouts/slideLayout8.xml"/><Relationship Id="rId10" Type="http://schemas.openxmlformats.org/officeDocument/2006/relationships/image" Target="../media/image32.png"/><Relationship Id="rId4" Type="http://schemas.openxmlformats.org/officeDocument/2006/relationships/tags" Target="../tags/tag56.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9.xml"/><Relationship Id="rId7" Type="http://schemas.openxmlformats.org/officeDocument/2006/relationships/image" Target="../media/image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15.xml"/><Relationship Id="rId11" Type="http://schemas.openxmlformats.org/officeDocument/2006/relationships/image" Target="../media/image37.png"/><Relationship Id="rId5" Type="http://schemas.openxmlformats.org/officeDocument/2006/relationships/slideLayout" Target="../slideLayouts/slideLayout8.xml"/><Relationship Id="rId10" Type="http://schemas.openxmlformats.org/officeDocument/2006/relationships/image" Target="../media/image36.png"/><Relationship Id="rId4" Type="http://schemas.openxmlformats.org/officeDocument/2006/relationships/tags" Target="../tags/tag60.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6.xml"/><Relationship Id="rId5" Type="http://schemas.openxmlformats.org/officeDocument/2006/relationships/slideLayout" Target="../slideLayouts/slideLayout8.xml"/><Relationship Id="rId10" Type="http://schemas.openxmlformats.org/officeDocument/2006/relationships/image" Target="../media/image40.png"/><Relationship Id="rId4" Type="http://schemas.openxmlformats.org/officeDocument/2006/relationships/tags" Target="../tags/tag64.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7.xml"/><Relationship Id="rId7" Type="http://schemas.openxmlformats.org/officeDocument/2006/relationships/image" Target="../media/image6.png"/><Relationship Id="rId12" Type="http://schemas.openxmlformats.org/officeDocument/2006/relationships/image" Target="../media/image4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17.xml"/><Relationship Id="rId11" Type="http://schemas.openxmlformats.org/officeDocument/2006/relationships/image" Target="../media/image43.png"/><Relationship Id="rId5" Type="http://schemas.openxmlformats.org/officeDocument/2006/relationships/slideLayout" Target="../slideLayouts/slideLayout8.xml"/><Relationship Id="rId10" Type="http://schemas.openxmlformats.org/officeDocument/2006/relationships/image" Target="../media/image42.png"/><Relationship Id="rId4" Type="http://schemas.openxmlformats.org/officeDocument/2006/relationships/tags" Target="../tags/tag68.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71.xml"/><Relationship Id="rId7" Type="http://schemas.openxmlformats.org/officeDocument/2006/relationships/slideLayout" Target="../slideLayouts/slideLayout8.xml"/><Relationship Id="rId12" Type="http://schemas.openxmlformats.org/officeDocument/2006/relationships/image" Target="../media/image46.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45.png"/><Relationship Id="rId5" Type="http://schemas.openxmlformats.org/officeDocument/2006/relationships/tags" Target="../tags/tag73.xml"/><Relationship Id="rId10" Type="http://schemas.openxmlformats.org/officeDocument/2006/relationships/image" Target="../media/image7.png"/><Relationship Id="rId4" Type="http://schemas.openxmlformats.org/officeDocument/2006/relationships/tags" Target="../tags/tag72.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7.xml"/><Relationship Id="rId7" Type="http://schemas.openxmlformats.org/officeDocument/2006/relationships/image" Target="../media/image6.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19.xml"/><Relationship Id="rId5" Type="http://schemas.openxmlformats.org/officeDocument/2006/relationships/slideLayout" Target="../slideLayouts/slideLayout8.xml"/><Relationship Id="rId10" Type="http://schemas.openxmlformats.org/officeDocument/2006/relationships/image" Target="../media/image48.png"/><Relationship Id="rId4" Type="http://schemas.openxmlformats.org/officeDocument/2006/relationships/tags" Target="../tags/tag78.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1.xml"/><Relationship Id="rId7" Type="http://schemas.openxmlformats.org/officeDocument/2006/relationships/image" Target="../media/image6.png"/><Relationship Id="rId12" Type="http://schemas.openxmlformats.org/officeDocument/2006/relationships/image" Target="../media/image5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0.xml"/><Relationship Id="rId11" Type="http://schemas.openxmlformats.org/officeDocument/2006/relationships/image" Target="../media/image51.png"/><Relationship Id="rId5" Type="http://schemas.openxmlformats.org/officeDocument/2006/relationships/slideLayout" Target="../slideLayouts/slideLayout8.xml"/><Relationship Id="rId10" Type="http://schemas.openxmlformats.org/officeDocument/2006/relationships/image" Target="../media/image50.png"/><Relationship Id="rId4" Type="http://schemas.openxmlformats.org/officeDocument/2006/relationships/tags" Target="../tags/tag82.xml"/><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5.xml"/><Relationship Id="rId7" Type="http://schemas.openxmlformats.org/officeDocument/2006/relationships/image" Target="../media/image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21.xml"/><Relationship Id="rId5" Type="http://schemas.openxmlformats.org/officeDocument/2006/relationships/slideLayout" Target="../slideLayouts/slideLayout8.xml"/><Relationship Id="rId10" Type="http://schemas.openxmlformats.org/officeDocument/2006/relationships/image" Target="../media/image54.png"/><Relationship Id="rId4" Type="http://schemas.openxmlformats.org/officeDocument/2006/relationships/tags" Target="../tags/tag86.xml"/><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9.xml"/><Relationship Id="rId7" Type="http://schemas.openxmlformats.org/officeDocument/2006/relationships/image" Target="../media/image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22.xml"/><Relationship Id="rId5" Type="http://schemas.openxmlformats.org/officeDocument/2006/relationships/slideLayout" Target="../slideLayouts/slideLayout8.xml"/><Relationship Id="rId10" Type="http://schemas.openxmlformats.org/officeDocument/2006/relationships/image" Target="../media/image56.png"/><Relationship Id="rId4" Type="http://schemas.openxmlformats.org/officeDocument/2006/relationships/tags" Target="../tags/tag90.xml"/><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1.jpeg"/><Relationship Id="rId3" Type="http://schemas.openxmlformats.org/officeDocument/2006/relationships/tags" Target="../tags/tag93.xml"/><Relationship Id="rId7" Type="http://schemas.openxmlformats.org/officeDocument/2006/relationships/image" Target="../media/image6.png"/><Relationship Id="rId12" Type="http://schemas.openxmlformats.org/officeDocument/2006/relationships/image" Target="../media/image60.jpe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23.xml"/><Relationship Id="rId11" Type="http://schemas.openxmlformats.org/officeDocument/2006/relationships/image" Target="../media/image59.png"/><Relationship Id="rId5" Type="http://schemas.openxmlformats.org/officeDocument/2006/relationships/slideLayout" Target="../slideLayouts/slideLayout8.xml"/><Relationship Id="rId10" Type="http://schemas.openxmlformats.org/officeDocument/2006/relationships/image" Target="../media/image58.png"/><Relationship Id="rId4" Type="http://schemas.openxmlformats.org/officeDocument/2006/relationships/tags" Target="../tags/tag94.xml"/><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7.xml"/><Relationship Id="rId7" Type="http://schemas.openxmlformats.org/officeDocument/2006/relationships/image" Target="../media/image6.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24.xml"/><Relationship Id="rId5" Type="http://schemas.openxmlformats.org/officeDocument/2006/relationships/slideLayout" Target="../slideLayouts/slideLayout8.xml"/><Relationship Id="rId10" Type="http://schemas.openxmlformats.org/officeDocument/2006/relationships/image" Target="../media/image63.png"/><Relationship Id="rId4" Type="http://schemas.openxmlformats.org/officeDocument/2006/relationships/tags" Target="../tags/tag98.xml"/><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1.xml"/><Relationship Id="rId7" Type="http://schemas.openxmlformats.org/officeDocument/2006/relationships/image" Target="../media/image6.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notesSlide" Target="../notesSlides/notesSlide25.xml"/><Relationship Id="rId11" Type="http://schemas.openxmlformats.org/officeDocument/2006/relationships/image" Target="../media/image14.png"/><Relationship Id="rId5" Type="http://schemas.openxmlformats.org/officeDocument/2006/relationships/slideLayout" Target="../slideLayouts/slideLayout8.xml"/><Relationship Id="rId10" Type="http://schemas.openxmlformats.org/officeDocument/2006/relationships/image" Target="../media/image16.png"/><Relationship Id="rId4" Type="http://schemas.openxmlformats.org/officeDocument/2006/relationships/tags" Target="../tags/tag102.xml"/><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5.xml"/><Relationship Id="rId7" Type="http://schemas.openxmlformats.org/officeDocument/2006/relationships/image" Target="../media/image6.png"/><Relationship Id="rId12" Type="http://schemas.openxmlformats.org/officeDocument/2006/relationships/image" Target="../media/image6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notesSlide" Target="../notesSlides/notesSlide26.xml"/><Relationship Id="rId11" Type="http://schemas.openxmlformats.org/officeDocument/2006/relationships/image" Target="../media/image67.png"/><Relationship Id="rId5" Type="http://schemas.openxmlformats.org/officeDocument/2006/relationships/slideLayout" Target="../slideLayouts/slideLayout8.xml"/><Relationship Id="rId10" Type="http://schemas.openxmlformats.org/officeDocument/2006/relationships/image" Target="../media/image66.png"/><Relationship Id="rId4" Type="http://schemas.openxmlformats.org/officeDocument/2006/relationships/tags" Target="../tags/tag106.xml"/><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9.xml"/><Relationship Id="rId7" Type="http://schemas.openxmlformats.org/officeDocument/2006/relationships/image" Target="../media/image6.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27.xml"/><Relationship Id="rId11" Type="http://schemas.openxmlformats.org/officeDocument/2006/relationships/image" Target="../media/image71.png"/><Relationship Id="rId5" Type="http://schemas.openxmlformats.org/officeDocument/2006/relationships/slideLayout" Target="../slideLayouts/slideLayout8.xml"/><Relationship Id="rId10" Type="http://schemas.openxmlformats.org/officeDocument/2006/relationships/image" Target="../media/image70.png"/><Relationship Id="rId4" Type="http://schemas.openxmlformats.org/officeDocument/2006/relationships/tags" Target="../tags/tag110.xm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3.xml"/><Relationship Id="rId7" Type="http://schemas.openxmlformats.org/officeDocument/2006/relationships/image" Target="../media/image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28.xml"/><Relationship Id="rId11" Type="http://schemas.openxmlformats.org/officeDocument/2006/relationships/image" Target="../media/image74.png"/><Relationship Id="rId5" Type="http://schemas.openxmlformats.org/officeDocument/2006/relationships/slideLayout" Target="../slideLayouts/slideLayout8.xml"/><Relationship Id="rId10" Type="http://schemas.openxmlformats.org/officeDocument/2006/relationships/image" Target="../media/image73.png"/><Relationship Id="rId4" Type="http://schemas.openxmlformats.org/officeDocument/2006/relationships/tags" Target="../tags/tag114.xml"/><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7.xml"/><Relationship Id="rId7" Type="http://schemas.openxmlformats.org/officeDocument/2006/relationships/image" Target="../media/image6.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118.xml"/><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119.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33.png"/><Relationship Id="rId18" Type="http://schemas.openxmlformats.org/officeDocument/2006/relationships/image" Target="../media/image39.png"/><Relationship Id="rId3" Type="http://schemas.openxmlformats.org/officeDocument/2006/relationships/tags" Target="../tags/tag122.xml"/><Relationship Id="rId21" Type="http://schemas.openxmlformats.org/officeDocument/2006/relationships/image" Target="../media/image50.png"/><Relationship Id="rId7" Type="http://schemas.openxmlformats.org/officeDocument/2006/relationships/slideLayout" Target="../slideLayouts/slideLayout8.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tags" Target="../tags/tag121.xml"/><Relationship Id="rId16" Type="http://schemas.openxmlformats.org/officeDocument/2006/relationships/image" Target="../media/image36.png"/><Relationship Id="rId20" Type="http://schemas.openxmlformats.org/officeDocument/2006/relationships/image" Target="../media/image46.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31.png"/><Relationship Id="rId5" Type="http://schemas.openxmlformats.org/officeDocument/2006/relationships/tags" Target="../tags/tag124.xml"/><Relationship Id="rId15" Type="http://schemas.openxmlformats.org/officeDocument/2006/relationships/image" Target="../media/image35.png"/><Relationship Id="rId10" Type="http://schemas.openxmlformats.org/officeDocument/2006/relationships/image" Target="../media/image7.png"/><Relationship Id="rId19" Type="http://schemas.openxmlformats.org/officeDocument/2006/relationships/image" Target="../media/image76.png"/><Relationship Id="rId4" Type="http://schemas.openxmlformats.org/officeDocument/2006/relationships/tags" Target="../tags/tag123.xml"/><Relationship Id="rId9" Type="http://schemas.openxmlformats.org/officeDocument/2006/relationships/image" Target="../media/image6.png"/><Relationship Id="rId14" Type="http://schemas.openxmlformats.org/officeDocument/2006/relationships/image" Target="../media/image34.png"/><Relationship Id="rId22"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50.png"/><Relationship Id="rId18" Type="http://schemas.openxmlformats.org/officeDocument/2006/relationships/image" Target="../media/image79.png"/><Relationship Id="rId3" Type="http://schemas.openxmlformats.org/officeDocument/2006/relationships/tags" Target="../tags/tag128.xml"/><Relationship Id="rId7" Type="http://schemas.openxmlformats.org/officeDocument/2006/relationships/slideLayout" Target="../slideLayouts/slideLayout8.xml"/><Relationship Id="rId12" Type="http://schemas.openxmlformats.org/officeDocument/2006/relationships/image" Target="../media/image46.png"/><Relationship Id="rId17" Type="http://schemas.openxmlformats.org/officeDocument/2006/relationships/image" Target="../media/image78.png"/><Relationship Id="rId2" Type="http://schemas.openxmlformats.org/officeDocument/2006/relationships/tags" Target="../tags/tag127.xml"/><Relationship Id="rId16" Type="http://schemas.openxmlformats.org/officeDocument/2006/relationships/image" Target="../media/image77.jpe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76.png"/><Relationship Id="rId5" Type="http://schemas.openxmlformats.org/officeDocument/2006/relationships/tags" Target="../tags/tag130.xml"/><Relationship Id="rId15" Type="http://schemas.openxmlformats.org/officeDocument/2006/relationships/image" Target="../media/image57.png"/><Relationship Id="rId10" Type="http://schemas.openxmlformats.org/officeDocument/2006/relationships/image" Target="../media/image7.png"/><Relationship Id="rId4" Type="http://schemas.openxmlformats.org/officeDocument/2006/relationships/tags" Target="../tags/tag129.xml"/><Relationship Id="rId9" Type="http://schemas.openxmlformats.org/officeDocument/2006/relationships/image" Target="../media/image6.png"/><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3" Type="http://schemas.openxmlformats.org/officeDocument/2006/relationships/tags" Target="../tags/tag134.xml"/><Relationship Id="rId7" Type="http://schemas.openxmlformats.org/officeDocument/2006/relationships/image" Target="../media/image6.png"/><Relationship Id="rId12" Type="http://schemas.openxmlformats.org/officeDocument/2006/relationships/image" Target="../media/image68.png"/><Relationship Id="rId2" Type="http://schemas.openxmlformats.org/officeDocument/2006/relationships/tags" Target="../tags/tag133.xml"/><Relationship Id="rId16" Type="http://schemas.openxmlformats.org/officeDocument/2006/relationships/image" Target="../media/image63.png"/><Relationship Id="rId1" Type="http://schemas.openxmlformats.org/officeDocument/2006/relationships/tags" Target="../tags/tag132.xml"/><Relationship Id="rId6" Type="http://schemas.openxmlformats.org/officeDocument/2006/relationships/notesSlide" Target="../notesSlides/notesSlide33.xml"/><Relationship Id="rId11" Type="http://schemas.openxmlformats.org/officeDocument/2006/relationships/image" Target="../media/image67.png"/><Relationship Id="rId5" Type="http://schemas.openxmlformats.org/officeDocument/2006/relationships/slideLayout" Target="../slideLayouts/slideLayout8.xml"/><Relationship Id="rId15" Type="http://schemas.openxmlformats.org/officeDocument/2006/relationships/image" Target="../media/image80.png"/><Relationship Id="rId10" Type="http://schemas.openxmlformats.org/officeDocument/2006/relationships/image" Target="../media/image66.png"/><Relationship Id="rId4" Type="http://schemas.openxmlformats.org/officeDocument/2006/relationships/tags" Target="../tags/tag135.xml"/><Relationship Id="rId9" Type="http://schemas.openxmlformats.org/officeDocument/2006/relationships/image" Target="../media/image65.png"/><Relationship Id="rId14"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3.png"/><Relationship Id="rId3" Type="http://schemas.openxmlformats.org/officeDocument/2006/relationships/tags" Target="../tags/tag138.xml"/><Relationship Id="rId7" Type="http://schemas.openxmlformats.org/officeDocument/2006/relationships/image" Target="../media/image6.png"/><Relationship Id="rId12" Type="http://schemas.openxmlformats.org/officeDocument/2006/relationships/image" Target="../media/image82.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notesSlide" Target="../notesSlides/notesSlide34.xml"/><Relationship Id="rId11" Type="http://schemas.openxmlformats.org/officeDocument/2006/relationships/image" Target="../media/image81.png"/><Relationship Id="rId5" Type="http://schemas.openxmlformats.org/officeDocument/2006/relationships/slideLayout" Target="../slideLayouts/slideLayout8.xml"/><Relationship Id="rId15" Type="http://schemas.openxmlformats.org/officeDocument/2006/relationships/image" Target="../media/image85.png"/><Relationship Id="rId10" Type="http://schemas.openxmlformats.org/officeDocument/2006/relationships/image" Target="../media/image16.png"/><Relationship Id="rId4" Type="http://schemas.openxmlformats.org/officeDocument/2006/relationships/tags" Target="../tags/tag139.xml"/><Relationship Id="rId9" Type="http://schemas.openxmlformats.org/officeDocument/2006/relationships/image" Target="../media/image53.png"/><Relationship Id="rId14"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142.xml"/><Relationship Id="rId7" Type="http://schemas.openxmlformats.org/officeDocument/2006/relationships/slideLayout" Target="../slideLayouts/slideLayout8.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9.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8.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7.png"/><Relationship Id="rId5" Type="http://schemas.openxmlformats.org/officeDocument/2006/relationships/tags" Target="../tags/tag17.xml"/><Relationship Id="rId10" Type="http://schemas.openxmlformats.org/officeDocument/2006/relationships/image" Target="../media/image6.png"/><Relationship Id="rId4" Type="http://schemas.openxmlformats.org/officeDocument/2006/relationships/tags" Target="../tags/tag16.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1.png"/><Relationship Id="rId3" Type="http://schemas.openxmlformats.org/officeDocument/2006/relationships/tags" Target="../tags/tag22.xml"/><Relationship Id="rId7" Type="http://schemas.openxmlformats.org/officeDocument/2006/relationships/slideLayout" Target="../slideLayouts/slideLayout8.xml"/><Relationship Id="rId12" Type="http://schemas.openxmlformats.org/officeDocument/2006/relationships/image" Target="../media/image1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9.png"/><Relationship Id="rId5" Type="http://schemas.openxmlformats.org/officeDocument/2006/relationships/tags" Target="../tags/tag24.xml"/><Relationship Id="rId1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tags" Target="../tags/tag23.xml"/><Relationship Id="rId9" Type="http://schemas.openxmlformats.org/officeDocument/2006/relationships/image" Target="../media/image6.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9.xml"/><Relationship Id="rId7" Type="http://schemas.openxmlformats.org/officeDocument/2006/relationships/image" Target="../media/image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30.xml"/><Relationship Id="rId9" Type="http://schemas.openxmlformats.org/officeDocument/2006/relationships/chart" Target="../charts/char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8.png"/><Relationship Id="rId3" Type="http://schemas.openxmlformats.org/officeDocument/2006/relationships/tags" Target="../tags/tag33.xml"/><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8.xml"/><Relationship Id="rId11" Type="http://schemas.openxmlformats.org/officeDocument/2006/relationships/image" Target="../media/image16.png"/><Relationship Id="rId5" Type="http://schemas.openxmlformats.org/officeDocument/2006/relationships/slideLayout" Target="../slideLayouts/slideLayout8.xml"/><Relationship Id="rId10" Type="http://schemas.openxmlformats.org/officeDocument/2006/relationships/image" Target="../media/image15.png"/><Relationship Id="rId4" Type="http://schemas.openxmlformats.org/officeDocument/2006/relationships/tags" Target="../tags/tag34.xml"/><Relationship Id="rId9" Type="http://schemas.openxmlformats.org/officeDocument/2006/relationships/image" Target="../media/image14.png"/><Relationship Id="rId1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3.png"/><Relationship Id="rId3" Type="http://schemas.openxmlformats.org/officeDocument/2006/relationships/tags" Target="../tags/tag37.xml"/><Relationship Id="rId7" Type="http://schemas.openxmlformats.org/officeDocument/2006/relationships/notesSlide" Target="../notesSlides/notesSlide9.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36.xml"/><Relationship Id="rId16" Type="http://schemas.openxmlformats.org/officeDocument/2006/relationships/image" Target="../media/image26.png"/><Relationship Id="rId1" Type="http://schemas.openxmlformats.org/officeDocument/2006/relationships/tags" Target="../tags/tag35.xml"/><Relationship Id="rId6" Type="http://schemas.openxmlformats.org/officeDocument/2006/relationships/slideLayout" Target="../slideLayouts/slideLayout8.xml"/><Relationship Id="rId11" Type="http://schemas.openxmlformats.org/officeDocument/2006/relationships/image" Target="../media/image21.png"/><Relationship Id="rId5" Type="http://schemas.openxmlformats.org/officeDocument/2006/relationships/tags" Target="../tags/tag39.xm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tags" Target="../tags/tag38.xml"/><Relationship Id="rId9" Type="http://schemas.openxmlformats.org/officeDocument/2006/relationships/image" Target="../media/image7.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PA_文本框 8"/>
          <p:cNvSpPr txBox="1"/>
          <p:nvPr>
            <p:custDataLst>
              <p:tags r:id="rId2"/>
            </p:custDataLst>
          </p:nvPr>
        </p:nvSpPr>
        <p:spPr>
          <a:xfrm>
            <a:off x="7824546" y="1484893"/>
            <a:ext cx="3992880" cy="1014730"/>
          </a:xfrm>
          <a:prstGeom prst="rect">
            <a:avLst/>
          </a:prstGeom>
          <a:noFill/>
        </p:spPr>
        <p:txBody>
          <a:bodyPr wrap="none" rtlCol="0">
            <a:spAutoFit/>
          </a:bodyPr>
          <a:lstStyle/>
          <a:p>
            <a:pPr algn="ctr"/>
            <a:r>
              <a:rPr lang="zh-CN" altLang="en-US" sz="6000" dirty="0">
                <a:solidFill>
                  <a:schemeClr val="bg1">
                    <a:lumMod val="85000"/>
                  </a:schemeClr>
                </a:solidFill>
                <a:effectLst>
                  <a:outerShdw blurRad="38100" dist="38100" dir="2700000" algn="tl">
                    <a:srgbClr val="000000">
                      <a:alpha val="43137"/>
                    </a:srgbClr>
                  </a:outerShdw>
                </a:effectLst>
                <a:cs typeface="+mn-ea"/>
                <a:sym typeface="+mn-lt"/>
              </a:rPr>
              <a:t>火星探测车</a:t>
            </a:r>
          </a:p>
        </p:txBody>
      </p:sp>
      <p:sp>
        <p:nvSpPr>
          <p:cNvPr id="35" name="PA_矩形 12"/>
          <p:cNvSpPr/>
          <p:nvPr>
            <p:custDataLst>
              <p:tags r:id="rId3"/>
            </p:custDataLst>
          </p:nvPr>
        </p:nvSpPr>
        <p:spPr>
          <a:xfrm>
            <a:off x="5804277" y="2564879"/>
            <a:ext cx="6012815" cy="521970"/>
          </a:xfrm>
          <a:prstGeom prst="rect">
            <a:avLst/>
          </a:prstGeom>
        </p:spPr>
        <p:txBody>
          <a:bodyPr wrap="none">
            <a:spAutoFit/>
          </a:bodyPr>
          <a:lstStyle/>
          <a:p>
            <a:pPr algn="ctr"/>
            <a:r>
              <a:rPr sz="1400" dirty="0">
                <a:solidFill>
                  <a:schemeClr val="bg1">
                    <a:lumMod val="85000"/>
                  </a:schemeClr>
                </a:solidFill>
                <a:cs typeface="+mn-ea"/>
                <a:sym typeface="+mn-lt"/>
              </a:rPr>
              <a:t>On June 11, 2021, the first scientific images of tianwen-1 landing on </a:t>
            </a:r>
          </a:p>
          <a:p>
            <a:pPr algn="ctr"/>
            <a:r>
              <a:rPr sz="1400" dirty="0">
                <a:solidFill>
                  <a:schemeClr val="bg1">
                    <a:lumMod val="85000"/>
                  </a:schemeClr>
                </a:solidFill>
                <a:cs typeface="+mn-ea"/>
                <a:sym typeface="+mn-lt"/>
              </a:rPr>
              <a:t>Mars were released</a:t>
            </a:r>
          </a:p>
        </p:txBody>
      </p:sp>
      <p:grpSp>
        <p:nvGrpSpPr>
          <p:cNvPr id="13" name="组合 12"/>
          <p:cNvGrpSpPr/>
          <p:nvPr/>
        </p:nvGrpSpPr>
        <p:grpSpPr>
          <a:xfrm>
            <a:off x="6408442" y="2499410"/>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17" name="图片 16" descr="图片包含 就坐, 黑色, 建筑物, 户外&#10;&#10;已生成高可信度的说明"/>
          <p:cNvPicPr>
            <a:picLocks noChangeAspect="1"/>
          </p:cNvPicPr>
          <p:nvPr/>
        </p:nvPicPr>
        <p:blipFill rotWithShape="1">
          <a:blip r:embed="rId9" cstate="screen"/>
          <a:srcRect/>
          <a:stretch>
            <a:fillRect/>
          </a:stretch>
        </p:blipFill>
        <p:spPr>
          <a:xfrm>
            <a:off x="-24680" y="116632"/>
            <a:ext cx="5974513" cy="6465124"/>
          </a:xfrm>
          <a:prstGeom prst="rect">
            <a:avLst/>
          </a:prstGeom>
        </p:spPr>
      </p:pic>
      <p:pic>
        <p:nvPicPr>
          <p:cNvPr id="18" name="图片 17" descr="图片包含 就坐, 黑色, 建筑物, 户外&#10;&#10;已生成高可信度的说明"/>
          <p:cNvPicPr>
            <a:picLocks noChangeAspect="1"/>
          </p:cNvPicPr>
          <p:nvPr/>
        </p:nvPicPr>
        <p:blipFill rotWithShape="1">
          <a:blip r:embed="rId10" cstate="screen"/>
          <a:srcRect/>
          <a:stretch>
            <a:fillRect/>
          </a:stretch>
        </p:blipFill>
        <p:spPr>
          <a:xfrm flipH="1">
            <a:off x="10310355" y="3933838"/>
            <a:ext cx="1849735" cy="20824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Tm="6600">
        <p14:vortex dir="r"/>
      </p:transition>
    </mc:Choice>
    <mc:Fallback xmlns="">
      <p:transition spd="slow" advTm="6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2" presetClass="entr" presetSubtype="2" decel="100000" fill="hold" grpId="0" nodeType="withEffect">
                                  <p:stCondLst>
                                    <p:cond delay="1500"/>
                                  </p:stCondLst>
                                  <p:iterate type="lt">
                                    <p:tmPct val="10000"/>
                                  </p:iterate>
                                  <p:childTnLst>
                                    <p:set>
                                      <p:cBhvr>
                                        <p:cTn id="18" dur="1" fill="hold">
                                          <p:stCondLst>
                                            <p:cond delay="0"/>
                                          </p:stCondLst>
                                        </p:cTn>
                                        <p:tgtEl>
                                          <p:spTgt spid="33">
                                            <p:txEl>
                                              <p:pRg st="0" end="0"/>
                                            </p:txEl>
                                          </p:spTgt>
                                        </p:tgtEl>
                                        <p:attrNameLst>
                                          <p:attrName>style.visibility</p:attrName>
                                        </p:attrNameLst>
                                      </p:cBhvr>
                                      <p:to>
                                        <p:strVal val="visible"/>
                                      </p:to>
                                    </p:set>
                                    <p:anim calcmode="lin" valueType="num">
                                      <p:cBhvr additive="base">
                                        <p:cTn id="19" dur="10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2" presetClass="entr" presetSubtype="2" decel="100000" fill="hold" grpId="0" nodeType="withEffect">
                                  <p:stCondLst>
                                    <p:cond delay="2000"/>
                                  </p:stCondLst>
                                  <p:iterate type="lt">
                                    <p:tmPct val="10000"/>
                                  </p:iterate>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srcRect/>
          <a:stretch>
            <a:fillRect/>
          </a:stretch>
        </p:blipFill>
        <p:spPr>
          <a:xfrm rot="15300000">
            <a:off x="1598933" y="-439982"/>
            <a:ext cx="6416674" cy="6943596"/>
          </a:xfrm>
          <a:prstGeom prst="rect">
            <a:avLst/>
          </a:prstGeom>
        </p:spPr>
      </p:pic>
      <p:sp>
        <p:nvSpPr>
          <p:cNvPr id="10" name="文本框 9"/>
          <p:cNvSpPr txBox="1"/>
          <p:nvPr/>
        </p:nvSpPr>
        <p:spPr>
          <a:xfrm>
            <a:off x="5182190" y="3285785"/>
            <a:ext cx="2011680" cy="645160"/>
          </a:xfrm>
          <a:prstGeom prst="rect">
            <a:avLst/>
          </a:prstGeom>
          <a:noFill/>
        </p:spPr>
        <p:txBody>
          <a:bodyPr wrap="none" rtlCol="0">
            <a:spAutoFit/>
          </a:bodyPr>
          <a:lstStyle/>
          <a:p>
            <a:r>
              <a:rPr lang="zh-CN" altLang="en-US" sz="3600" b="1" dirty="0">
                <a:solidFill>
                  <a:schemeClr val="bg1">
                    <a:lumMod val="85000"/>
                  </a:schemeClr>
                </a:solidFill>
                <a:cs typeface="+mn-ea"/>
                <a:sym typeface="+mn-lt"/>
              </a:rPr>
              <a:t>功能分析</a:t>
            </a:r>
          </a:p>
        </p:txBody>
      </p:sp>
      <p:sp>
        <p:nvSpPr>
          <p:cNvPr id="11" name="矩形 10"/>
          <p:cNvSpPr/>
          <p:nvPr/>
        </p:nvSpPr>
        <p:spPr>
          <a:xfrm>
            <a:off x="5090126" y="4004662"/>
            <a:ext cx="2195830" cy="368300"/>
          </a:xfrm>
          <a:prstGeom prst="rect">
            <a:avLst/>
          </a:prstGeom>
        </p:spPr>
        <p:txBody>
          <a:bodyPr wrap="none">
            <a:spAutoFit/>
          </a:bodyPr>
          <a:lstStyle/>
          <a:p>
            <a:pPr algn="l"/>
            <a:r>
              <a:rPr lang="zh-CN" altLang="en-US" dirty="0">
                <a:solidFill>
                  <a:schemeClr val="bg1"/>
                </a:solidFill>
                <a:cs typeface="+mn-ea"/>
                <a:sym typeface="+mn-lt"/>
              </a:rPr>
              <a:t>functional analysis</a:t>
            </a:r>
            <a:endParaRPr lang="zh-CN" altLang="en-US" dirty="0">
              <a:solidFill>
                <a:schemeClr val="bg1">
                  <a:lumMod val="85000"/>
                </a:schemeClr>
              </a:solidFill>
              <a:cs typeface="+mn-ea"/>
              <a:sym typeface="+mn-lt"/>
            </a:endParaRPr>
          </a:p>
        </p:txBody>
      </p:sp>
      <p:sp>
        <p:nvSpPr>
          <p:cNvPr id="12" name="文本框 11"/>
          <p:cNvSpPr txBox="1"/>
          <p:nvPr/>
        </p:nvSpPr>
        <p:spPr>
          <a:xfrm>
            <a:off x="5722208" y="1556792"/>
            <a:ext cx="1050288"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3</a:t>
            </a:r>
            <a:endParaRPr lang="zh-CN" altLang="en-US" sz="11500" dirty="0">
              <a:solidFill>
                <a:schemeClr val="bg1">
                  <a:lumMod val="85000"/>
                </a:schemeClr>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63707" y="332656"/>
              <a:ext cx="1605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功能顺序</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cxnSp>
        <p:nvCxnSpPr>
          <p:cNvPr id="30" name="直接连接符 2"/>
          <p:cNvCxnSpPr>
            <a:cxnSpLocks noChangeShapeType="1"/>
          </p:cNvCxnSpPr>
          <p:nvPr/>
        </p:nvCxnSpPr>
        <p:spPr bwMode="auto">
          <a:xfrm>
            <a:off x="962025" y="3829061"/>
            <a:ext cx="9742488" cy="0"/>
          </a:xfrm>
          <a:prstGeom prst="line">
            <a:avLst/>
          </a:prstGeom>
          <a:noFill/>
          <a:ln w="28575">
            <a:solidFill>
              <a:srgbClr val="37BBED"/>
            </a:solidFill>
            <a:prstDash val="sysDash"/>
            <a:round/>
            <a:headEnd type="oval" w="med" len="med"/>
            <a:tailEnd type="oval" w="med" len="med"/>
          </a:ln>
          <a:extLst>
            <a:ext uri="{909E8E84-426E-40DD-AFC4-6F175D3DCCD1}">
              <a14:hiddenFill xmlns:a14="http://schemas.microsoft.com/office/drawing/2010/main">
                <a:noFill/>
              </a14:hiddenFill>
            </a:ext>
          </a:extLst>
        </p:spPr>
      </p:cxnSp>
      <p:sp useBgFill="1">
        <p:nvSpPr>
          <p:cNvPr id="31" name="椭圆 3"/>
          <p:cNvSpPr>
            <a:spLocks noChangeArrowheads="1"/>
          </p:cNvSpPr>
          <p:nvPr/>
        </p:nvSpPr>
        <p:spPr bwMode="auto">
          <a:xfrm>
            <a:off x="8458200" y="3213111"/>
            <a:ext cx="1284288"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useBgFill="1">
        <p:nvSpPr>
          <p:cNvPr id="32" name="椭圆 26"/>
          <p:cNvSpPr>
            <a:spLocks noChangeArrowheads="1"/>
          </p:cNvSpPr>
          <p:nvPr/>
        </p:nvSpPr>
        <p:spPr bwMode="auto">
          <a:xfrm>
            <a:off x="6221413" y="3254386"/>
            <a:ext cx="1284287"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useBgFill="1">
        <p:nvSpPr>
          <p:cNvPr id="33" name="椭圆 27"/>
          <p:cNvSpPr>
            <a:spLocks noChangeArrowheads="1"/>
          </p:cNvSpPr>
          <p:nvPr/>
        </p:nvSpPr>
        <p:spPr bwMode="auto">
          <a:xfrm>
            <a:off x="3984625" y="3254386"/>
            <a:ext cx="1284288"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useBgFill="1">
        <p:nvSpPr>
          <p:cNvPr id="34" name="椭圆 28"/>
          <p:cNvSpPr>
            <a:spLocks noChangeArrowheads="1"/>
          </p:cNvSpPr>
          <p:nvPr/>
        </p:nvSpPr>
        <p:spPr bwMode="auto">
          <a:xfrm>
            <a:off x="1749425" y="3254386"/>
            <a:ext cx="1282700"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latin typeface="+mn-lt"/>
              <a:ea typeface="+mn-ea"/>
              <a:cs typeface="+mn-ea"/>
              <a:sym typeface="+mn-lt"/>
            </a:endParaRPr>
          </a:p>
        </p:txBody>
      </p:sp>
      <p:sp>
        <p:nvSpPr>
          <p:cNvPr id="35" name="文本框 4"/>
          <p:cNvSpPr txBox="1">
            <a:spLocks noChangeArrowheads="1"/>
          </p:cNvSpPr>
          <p:nvPr/>
        </p:nvSpPr>
        <p:spPr bwMode="auto">
          <a:xfrm>
            <a:off x="2165668" y="3609283"/>
            <a:ext cx="4337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lumMod val="85000"/>
                  </a:schemeClr>
                </a:solidFill>
                <a:latin typeface="+mn-lt"/>
                <a:ea typeface="+mn-ea"/>
                <a:cs typeface="+mn-ea"/>
                <a:sym typeface="+mn-lt"/>
              </a:rPr>
              <a:t>1</a:t>
            </a:r>
          </a:p>
        </p:txBody>
      </p:sp>
      <p:sp>
        <p:nvSpPr>
          <p:cNvPr id="4" name="文本框 4"/>
          <p:cNvSpPr txBox="1">
            <a:spLocks noChangeArrowheads="1"/>
          </p:cNvSpPr>
          <p:nvPr/>
        </p:nvSpPr>
        <p:spPr bwMode="auto">
          <a:xfrm>
            <a:off x="4409758" y="3609283"/>
            <a:ext cx="4337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lumMod val="85000"/>
                  </a:schemeClr>
                </a:solidFill>
                <a:latin typeface="+mn-lt"/>
                <a:ea typeface="+mn-ea"/>
                <a:cs typeface="+mn-ea"/>
                <a:sym typeface="+mn-lt"/>
              </a:rPr>
              <a:t>2</a:t>
            </a:r>
          </a:p>
        </p:txBody>
      </p:sp>
      <p:sp>
        <p:nvSpPr>
          <p:cNvPr id="5" name="文本框 4"/>
          <p:cNvSpPr txBox="1">
            <a:spLocks noChangeArrowheads="1"/>
          </p:cNvSpPr>
          <p:nvPr/>
        </p:nvSpPr>
        <p:spPr bwMode="auto">
          <a:xfrm>
            <a:off x="6646228" y="3573088"/>
            <a:ext cx="4337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lumMod val="85000"/>
                  </a:schemeClr>
                </a:solidFill>
                <a:latin typeface="+mn-lt"/>
                <a:ea typeface="+mn-ea"/>
                <a:cs typeface="+mn-ea"/>
                <a:sym typeface="+mn-lt"/>
              </a:rPr>
              <a:t>3</a:t>
            </a:r>
          </a:p>
        </p:txBody>
      </p:sp>
      <p:sp>
        <p:nvSpPr>
          <p:cNvPr id="6" name="文本框 4"/>
          <p:cNvSpPr txBox="1">
            <a:spLocks noChangeArrowheads="1"/>
          </p:cNvSpPr>
          <p:nvPr/>
        </p:nvSpPr>
        <p:spPr bwMode="auto">
          <a:xfrm>
            <a:off x="8882698" y="3573088"/>
            <a:ext cx="4337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lumMod val="85000"/>
                  </a:schemeClr>
                </a:solidFill>
                <a:latin typeface="+mn-lt"/>
                <a:ea typeface="+mn-ea"/>
                <a:cs typeface="+mn-ea"/>
                <a:sym typeface="+mn-lt"/>
              </a:rPr>
              <a:t>4</a:t>
            </a:r>
          </a:p>
        </p:txBody>
      </p:sp>
      <p:sp>
        <p:nvSpPr>
          <p:cNvPr id="7" name="文本框 6"/>
          <p:cNvSpPr txBox="1"/>
          <p:nvPr/>
        </p:nvSpPr>
        <p:spPr>
          <a:xfrm>
            <a:off x="3823970" y="4581525"/>
            <a:ext cx="1605280" cy="650875"/>
          </a:xfrm>
          <a:prstGeom prst="rect">
            <a:avLst/>
          </a:prstGeom>
          <a:noFill/>
        </p:spPr>
        <p:txBody>
          <a:bodyPr wrap="none" rtlCol="0">
            <a:spAutoFit/>
          </a:bodyPr>
          <a:lstStyle/>
          <a:p>
            <a:pPr>
              <a:lnSpc>
                <a:spcPct val="130000"/>
              </a:lnSpc>
            </a:pPr>
            <a:r>
              <a:rPr lang="zh-CN" altLang="en-US" sz="2800" dirty="0">
                <a:solidFill>
                  <a:schemeClr val="bg1"/>
                </a:solidFill>
                <a:latin typeface="方正粗黑宋简体" panose="02000000000000000000" charset="-122"/>
                <a:ea typeface="方正粗黑宋简体" panose="02000000000000000000" charset="-122"/>
              </a:rPr>
              <a:t>火箭发射</a:t>
            </a:r>
          </a:p>
        </p:txBody>
      </p:sp>
      <p:sp>
        <p:nvSpPr>
          <p:cNvPr id="8" name="文本框 7"/>
          <p:cNvSpPr txBox="1"/>
          <p:nvPr/>
        </p:nvSpPr>
        <p:spPr>
          <a:xfrm>
            <a:off x="1559560" y="2562225"/>
            <a:ext cx="1605280" cy="650875"/>
          </a:xfrm>
          <a:prstGeom prst="rect">
            <a:avLst/>
          </a:prstGeom>
          <a:noFill/>
        </p:spPr>
        <p:txBody>
          <a:bodyPr wrap="none" rtlCol="0">
            <a:spAutoFit/>
          </a:bodyPr>
          <a:lstStyle/>
          <a:p>
            <a:pPr>
              <a:lnSpc>
                <a:spcPct val="130000"/>
              </a:lnSpc>
            </a:pPr>
            <a:r>
              <a:rPr lang="zh-CN" altLang="en-US" sz="2800" dirty="0">
                <a:solidFill>
                  <a:schemeClr val="bg1"/>
                </a:solidFill>
                <a:latin typeface="方正粗黑宋简体" panose="02000000000000000000" charset="-122"/>
                <a:ea typeface="方正粗黑宋简体" panose="02000000000000000000" charset="-122"/>
              </a:rPr>
              <a:t>车辆测试</a:t>
            </a:r>
          </a:p>
        </p:txBody>
      </p:sp>
      <p:sp>
        <p:nvSpPr>
          <p:cNvPr id="9" name="文本框 8"/>
          <p:cNvSpPr txBox="1"/>
          <p:nvPr/>
        </p:nvSpPr>
        <p:spPr>
          <a:xfrm>
            <a:off x="6061075" y="2562225"/>
            <a:ext cx="1605280" cy="650875"/>
          </a:xfrm>
          <a:prstGeom prst="rect">
            <a:avLst/>
          </a:prstGeom>
          <a:noFill/>
        </p:spPr>
        <p:txBody>
          <a:bodyPr wrap="none" rtlCol="0">
            <a:spAutoFit/>
          </a:bodyPr>
          <a:lstStyle/>
          <a:p>
            <a:pPr>
              <a:lnSpc>
                <a:spcPct val="130000"/>
              </a:lnSpc>
            </a:pPr>
            <a:r>
              <a:rPr lang="zh-CN" altLang="en-US" sz="2800" dirty="0">
                <a:solidFill>
                  <a:schemeClr val="bg1"/>
                </a:solidFill>
                <a:latin typeface="方正粗黑宋简体" panose="02000000000000000000" charset="-122"/>
                <a:ea typeface="方正粗黑宋简体" panose="02000000000000000000" charset="-122"/>
              </a:rPr>
              <a:t>着陆移动</a:t>
            </a:r>
          </a:p>
        </p:txBody>
      </p:sp>
      <p:sp>
        <p:nvSpPr>
          <p:cNvPr id="10" name="文本框 9"/>
          <p:cNvSpPr txBox="1"/>
          <p:nvPr/>
        </p:nvSpPr>
        <p:spPr>
          <a:xfrm>
            <a:off x="8296910" y="4581525"/>
            <a:ext cx="1605280" cy="650875"/>
          </a:xfrm>
          <a:prstGeom prst="rect">
            <a:avLst/>
          </a:prstGeom>
          <a:noFill/>
        </p:spPr>
        <p:txBody>
          <a:bodyPr wrap="none" rtlCol="0">
            <a:spAutoFit/>
          </a:bodyPr>
          <a:lstStyle/>
          <a:p>
            <a:pPr>
              <a:lnSpc>
                <a:spcPct val="130000"/>
              </a:lnSpc>
            </a:pPr>
            <a:r>
              <a:rPr lang="zh-CN" altLang="en-US" sz="2800" dirty="0">
                <a:solidFill>
                  <a:schemeClr val="bg1"/>
                </a:solidFill>
                <a:latin typeface="方正粗黑宋简体" panose="02000000000000000000" charset="-122"/>
                <a:ea typeface="方正粗黑宋简体" panose="02000000000000000000" charset="-122"/>
              </a:rPr>
              <a:t>数据采集</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63709" y="332656"/>
              <a:ext cx="1605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车辆测试</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4" name="图片 3"/>
          <p:cNvPicPr>
            <a:picLocks noChangeAspect="1"/>
          </p:cNvPicPr>
          <p:nvPr/>
        </p:nvPicPr>
        <p:blipFill>
          <a:blip r:embed="rId9"/>
          <a:stretch>
            <a:fillRect/>
          </a:stretch>
        </p:blipFill>
        <p:spPr>
          <a:xfrm>
            <a:off x="263525" y="1052830"/>
            <a:ext cx="5054600" cy="5664835"/>
          </a:xfrm>
          <a:prstGeom prst="rect">
            <a:avLst/>
          </a:prstGeom>
        </p:spPr>
      </p:pic>
      <p:sp>
        <p:nvSpPr>
          <p:cNvPr id="5" name="文本框 4"/>
          <p:cNvSpPr txBox="1"/>
          <p:nvPr/>
        </p:nvSpPr>
        <p:spPr>
          <a:xfrm>
            <a:off x="5808345" y="1196975"/>
            <a:ext cx="5636260" cy="1770380"/>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通过对于传感器的压力测试，测试车载的传感器是否状态良好，当遇到特殊情况是否可以反应</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9256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63709" y="332656"/>
              <a:ext cx="160528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4" name="图片 3"/>
          <p:cNvPicPr>
            <a:picLocks noChangeAspect="1"/>
          </p:cNvPicPr>
          <p:nvPr/>
        </p:nvPicPr>
        <p:blipFill>
          <a:blip r:embed="rId9"/>
          <a:stretch>
            <a:fillRect/>
          </a:stretch>
        </p:blipFill>
        <p:spPr>
          <a:xfrm>
            <a:off x="5088087" y="1196868"/>
            <a:ext cx="6780700" cy="4610876"/>
          </a:xfrm>
          <a:prstGeom prst="rect">
            <a:avLst/>
          </a:prstGeom>
        </p:spPr>
      </p:pic>
      <p:pic>
        <p:nvPicPr>
          <p:cNvPr id="102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9091" t="10315" r="-1" b="2097"/>
          <a:stretch>
            <a:fillRect/>
          </a:stretch>
        </p:blipFill>
        <p:spPr bwMode="auto">
          <a:xfrm>
            <a:off x="407690" y="134817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46037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火箭及发射井建模</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5" name="图片 4" descr="图片包含 形状&#10;&#10;描述已自动生成"/>
          <p:cNvPicPr/>
          <p:nvPr/>
        </p:nvPicPr>
        <p:blipFill>
          <a:blip r:embed="rId9"/>
          <a:stretch>
            <a:fillRect/>
          </a:stretch>
        </p:blipFill>
        <p:spPr>
          <a:xfrm>
            <a:off x="623305" y="3645521"/>
            <a:ext cx="1995466" cy="2945339"/>
          </a:xfrm>
          <a:prstGeom prst="rect">
            <a:avLst/>
          </a:prstGeom>
        </p:spPr>
      </p:pic>
      <p:pic>
        <p:nvPicPr>
          <p:cNvPr id="6" name="图片 5" descr="图片包含 正方形&#10;&#10;描述已自动生成"/>
          <p:cNvPicPr/>
          <p:nvPr/>
        </p:nvPicPr>
        <p:blipFill>
          <a:blip r:embed="rId10"/>
          <a:stretch>
            <a:fillRect/>
          </a:stretch>
        </p:blipFill>
        <p:spPr>
          <a:xfrm>
            <a:off x="2856188" y="4365612"/>
            <a:ext cx="1840896" cy="1812575"/>
          </a:xfrm>
          <a:prstGeom prst="rect">
            <a:avLst/>
          </a:prstGeom>
        </p:spPr>
      </p:pic>
      <p:pic>
        <p:nvPicPr>
          <p:cNvPr id="7" name="图片 6" descr="桌子上的墨镜&#10;&#10;低可信度描述已自动生成"/>
          <p:cNvPicPr/>
          <p:nvPr/>
        </p:nvPicPr>
        <p:blipFill>
          <a:blip r:embed="rId11"/>
          <a:stretch>
            <a:fillRect/>
          </a:stretch>
        </p:blipFill>
        <p:spPr>
          <a:xfrm>
            <a:off x="6168655" y="4297499"/>
            <a:ext cx="3044697" cy="1641488"/>
          </a:xfrm>
          <a:prstGeom prst="rect">
            <a:avLst/>
          </a:prstGeom>
        </p:spPr>
      </p:pic>
      <p:pic>
        <p:nvPicPr>
          <p:cNvPr id="4" name="内容占位符 3" descr="图片包含 窗户, 桌子, 游戏机, 电脑&#10;&#10;描述已自动生成"/>
          <p:cNvPicPr/>
          <p:nvPr/>
        </p:nvPicPr>
        <p:blipFill>
          <a:blip r:embed="rId12"/>
          <a:stretch>
            <a:fillRect/>
          </a:stretch>
        </p:blipFill>
        <p:spPr>
          <a:xfrm>
            <a:off x="4982277" y="3789253"/>
            <a:ext cx="968188" cy="2956302"/>
          </a:xfrm>
          <a:prstGeom prst="rect">
            <a:avLst/>
          </a:prstGeom>
        </p:spPr>
      </p:pic>
      <p:sp>
        <p:nvSpPr>
          <p:cNvPr id="8" name="标题 1"/>
          <p:cNvSpPr>
            <a:spLocks noGrp="1"/>
          </p:cNvSpPr>
          <p:nvPr/>
        </p:nvSpPr>
        <p:spPr>
          <a:xfrm>
            <a:off x="699770" y="1412875"/>
            <a:ext cx="8959215" cy="17030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500" dirty="0">
                <a:solidFill>
                  <a:schemeClr val="bg1"/>
                </a:solidFill>
                <a:latin typeface="楷体" panose="02010609060101010101" charset="-122"/>
                <a:ea typeface="楷体" panose="02010609060101010101" charset="-122"/>
              </a:rPr>
              <a:t>第一代产品</a:t>
            </a:r>
          </a:p>
          <a:p>
            <a:r>
              <a:rPr lang="zh-CN" altLang="en-US" sz="3500" dirty="0">
                <a:solidFill>
                  <a:schemeClr val="bg1"/>
                </a:solidFill>
                <a:latin typeface="楷体" panose="02010609060101010101" charset="-122"/>
                <a:ea typeface="楷体" panose="02010609060101010101" charset="-122"/>
                <a:sym typeface="+mn-ea"/>
              </a:rPr>
              <a:t>不足：</a:t>
            </a:r>
            <a:r>
              <a:rPr lang="zh-CN" altLang="zh-CN" sz="3500" kern="0" dirty="0">
                <a:solidFill>
                  <a:schemeClr val="bg1"/>
                </a:solidFill>
                <a:effectLst/>
                <a:latin typeface="楷体" panose="02010609060101010101" charset="-122"/>
                <a:ea typeface="楷体" panose="02010609060101010101" charset="-122"/>
                <a:cs typeface="宋体" panose="02010600030101010101" pitchFamily="2" charset="-122"/>
                <a:sym typeface="+mn-ea"/>
              </a:rPr>
              <a:t>火箭放在底盘上不稳定，舵机容易松动，总体来说发射失败。</a:t>
            </a:r>
            <a:endParaRPr lang="en-US" sz="3500" dirty="0">
              <a:solidFill>
                <a:schemeClr val="bg1"/>
              </a:solidFill>
              <a:latin typeface="楷体" panose="02010609060101010101" charset="-122"/>
              <a:ea typeface="楷体" panose="02010609060101010101" charset="-122"/>
            </a:endParaRPr>
          </a:p>
          <a:p>
            <a:endParaRPr lang="en-US" altLang="en-US" sz="2000" dirty="0">
              <a:solidFill>
                <a:schemeClr val="bg1"/>
              </a:solidFill>
              <a:latin typeface="楷体" panose="02010609060101010101" charset="-122"/>
              <a:ea typeface="楷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46037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火箭及发射井建模</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8" name="标题 1"/>
          <p:cNvSpPr>
            <a:spLocks noGrp="1"/>
          </p:cNvSpPr>
          <p:nvPr/>
        </p:nvSpPr>
        <p:spPr>
          <a:xfrm>
            <a:off x="260350" y="1290955"/>
            <a:ext cx="7833360" cy="17030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latin typeface="楷体" panose="02010609060101010101" charset="-122"/>
                <a:ea typeface="楷体" panose="02010609060101010101" charset="-122"/>
              </a:rPr>
              <a:t>第二代产品</a:t>
            </a:r>
          </a:p>
          <a:p>
            <a:r>
              <a:rPr lang="zh-CN" altLang="en-US" sz="3600">
                <a:solidFill>
                  <a:schemeClr val="bg1"/>
                </a:solidFill>
                <a:effectLst/>
                <a:latin typeface="楷体" panose="02010609060101010101" charset="-122"/>
                <a:ea typeface="楷体" panose="02010609060101010101" charset="-122"/>
                <a:sym typeface="+mn-ea"/>
              </a:rPr>
              <a:t>修改了底座，火箭实现固定</a:t>
            </a:r>
          </a:p>
          <a:p>
            <a:r>
              <a:rPr lang="zh-CN" altLang="en-US" sz="3600">
                <a:solidFill>
                  <a:schemeClr val="bg1"/>
                </a:solidFill>
                <a:effectLst/>
                <a:latin typeface="楷体" panose="02010609060101010101" charset="-122"/>
                <a:ea typeface="楷体" panose="02010609060101010101" charset="-122"/>
                <a:sym typeface="+mn-ea"/>
              </a:rPr>
              <a:t>可以发射，但未达到理想效果</a:t>
            </a:r>
            <a:endParaRPr lang="en-US" sz="3600" dirty="0">
              <a:solidFill>
                <a:schemeClr val="bg1"/>
              </a:solidFill>
              <a:latin typeface="楷体" panose="02010609060101010101" charset="-122"/>
              <a:ea typeface="楷体" panose="02010609060101010101" charset="-122"/>
            </a:endParaRPr>
          </a:p>
          <a:p>
            <a:endParaRPr lang="en-US" altLang="en-US" sz="3600" dirty="0">
              <a:solidFill>
                <a:schemeClr val="bg1"/>
              </a:solidFill>
              <a:latin typeface="楷体" panose="02010609060101010101" charset="-122"/>
              <a:ea typeface="楷体" panose="02010609060101010101" charset="-122"/>
            </a:endParaRPr>
          </a:p>
        </p:txBody>
      </p:sp>
      <p:pic>
        <p:nvPicPr>
          <p:cNvPr id="9" name="内容占位符 3" descr="形状, 正方形&#10;&#10;描述已自动生成"/>
          <p:cNvPicPr>
            <a:picLocks noGrp="1"/>
          </p:cNvPicPr>
          <p:nvPr/>
        </p:nvPicPr>
        <p:blipFill rotWithShape="1">
          <a:blip r:embed="rId9"/>
          <a:srcRect t="283" b="2228"/>
          <a:stretch>
            <a:fillRect/>
          </a:stretch>
        </p:blipFill>
        <p:spPr>
          <a:xfrm>
            <a:off x="321945" y="2781300"/>
            <a:ext cx="1960880" cy="1841500"/>
          </a:xfrm>
          <a:prstGeom prst="rect">
            <a:avLst/>
          </a:prstGeom>
        </p:spPr>
      </p:pic>
      <p:pic>
        <p:nvPicPr>
          <p:cNvPr id="10" name="内容占位符 3" descr="图片包含 图标&#10;&#10;描述已自动生成"/>
          <p:cNvPicPr/>
          <p:nvPr/>
        </p:nvPicPr>
        <p:blipFill>
          <a:blip r:embed="rId10"/>
          <a:stretch>
            <a:fillRect/>
          </a:stretch>
        </p:blipFill>
        <p:spPr>
          <a:xfrm>
            <a:off x="10272661" y="1291191"/>
            <a:ext cx="1827135" cy="1846470"/>
          </a:xfrm>
          <a:prstGeom prst="rect">
            <a:avLst/>
          </a:prstGeom>
        </p:spPr>
      </p:pic>
      <p:pic>
        <p:nvPicPr>
          <p:cNvPr id="11" name="图片 10" descr="建筑的窗户&#10;&#10;中度可信度描述已自动生成"/>
          <p:cNvPicPr/>
          <p:nvPr/>
        </p:nvPicPr>
        <p:blipFill>
          <a:blip r:embed="rId11"/>
          <a:stretch>
            <a:fillRect/>
          </a:stretch>
        </p:blipFill>
        <p:spPr>
          <a:xfrm>
            <a:off x="8832820" y="1290961"/>
            <a:ext cx="1182237" cy="3217333"/>
          </a:xfrm>
          <a:prstGeom prst="rect">
            <a:avLst/>
          </a:prstGeom>
        </p:spPr>
      </p:pic>
      <p:sp>
        <p:nvSpPr>
          <p:cNvPr id="12" name="标题 1"/>
          <p:cNvSpPr>
            <a:spLocks noGrp="1"/>
          </p:cNvSpPr>
          <p:nvPr/>
        </p:nvSpPr>
        <p:spPr>
          <a:xfrm>
            <a:off x="4266565" y="4940935"/>
            <a:ext cx="7833360" cy="17030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latin typeface="楷体" panose="02010609060101010101" charset="-122"/>
                <a:ea typeface="楷体" panose="02010609060101010101" charset="-122"/>
              </a:rPr>
              <a:t>第三代产品</a:t>
            </a:r>
          </a:p>
          <a:p>
            <a:pPr marL="342900" lvl="0" indent="-342900">
              <a:buFont typeface="Wingdings" panose="05000000000000000000" pitchFamily="2" charset="2"/>
              <a:buChar char=""/>
            </a:pPr>
            <a:r>
              <a:rPr lang="zh-CN" altLang="zh-CN" sz="2800" kern="0" dirty="0">
                <a:solidFill>
                  <a:schemeClr val="bg1"/>
                </a:solidFill>
                <a:effectLst/>
                <a:latin typeface="楷体" panose="02010609060101010101" charset="-122"/>
                <a:ea typeface="楷体" panose="02010609060101010101" charset="-122"/>
                <a:cs typeface="宋体" panose="02010600030101010101" pitchFamily="2" charset="-122"/>
                <a:sym typeface="+mn-ea"/>
              </a:rPr>
              <a:t>模型介绍：火箭底座更加精巧稳定，舵机位置更改到底部，舍弃顶部有盖子控制火箭弹射，改为卡槽弹射，发射更容易。</a:t>
            </a:r>
            <a:endParaRPr lang="zh-CN" altLang="zh-CN" sz="2800" kern="100" dirty="0">
              <a:solidFill>
                <a:schemeClr val="bg1"/>
              </a:solidFill>
              <a:effectLst/>
              <a:latin typeface="楷体" panose="02010609060101010101" charset="-122"/>
              <a:ea typeface="楷体" panose="02010609060101010101" charset="-122"/>
            </a:endParaRPr>
          </a:p>
          <a:p>
            <a:pPr marL="342900" lvl="0" indent="-342900">
              <a:buFont typeface="Wingdings" panose="05000000000000000000" pitchFamily="2" charset="2"/>
              <a:buChar char=""/>
            </a:pPr>
            <a:r>
              <a:rPr lang="zh-CN" altLang="zh-CN" sz="2800" kern="0" dirty="0">
                <a:solidFill>
                  <a:schemeClr val="bg1"/>
                </a:solidFill>
                <a:effectLst/>
                <a:latin typeface="楷体" panose="02010609060101010101" charset="-122"/>
                <a:ea typeface="楷体" panose="02010609060101010101" charset="-122"/>
                <a:cs typeface="宋体" panose="02010600030101010101" pitchFamily="2" charset="-122"/>
                <a:sym typeface="+mn-ea"/>
              </a:rPr>
              <a:t>完美实现发射，但是发射井亦分裂，厚度不够，需要加强。</a:t>
            </a:r>
            <a:endParaRPr lang="zh-CN" altLang="zh-CN" sz="2800" kern="100" dirty="0">
              <a:solidFill>
                <a:schemeClr val="bg1"/>
              </a:solidFill>
              <a:effectLst/>
              <a:latin typeface="楷体" panose="02010609060101010101" charset="-122"/>
              <a:ea typeface="楷体" panose="02010609060101010101" charset="-122"/>
            </a:endParaRPr>
          </a:p>
          <a:p>
            <a:endParaRPr lang="zh-CN" altLang="zh-CN" sz="2800" kern="100" dirty="0">
              <a:solidFill>
                <a:schemeClr val="bg1"/>
              </a:solidFill>
              <a:effectLst/>
              <a:latin typeface="楷体" panose="02010609060101010101" charset="-122"/>
              <a:ea typeface="楷体" panose="0201060906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文本&#10;&#10;低可信度描述已自动生成">
            <a:extLst>
              <a:ext uri="{FF2B5EF4-FFF2-40B4-BE49-F238E27FC236}">
                <a16:creationId xmlns:a16="http://schemas.microsoft.com/office/drawing/2014/main" id="{7FAC0BD9-2CA3-459E-AD6A-8C6DEE309367}"/>
              </a:ext>
            </a:extLst>
          </p:cNvPr>
          <p:cNvPicPr>
            <a:picLocks/>
          </p:cNvPicPr>
          <p:nvPr/>
        </p:nvPicPr>
        <p:blipFill>
          <a:blip r:embed="rId2"/>
          <a:stretch>
            <a:fillRect/>
          </a:stretch>
        </p:blipFill>
        <p:spPr>
          <a:xfrm>
            <a:off x="1426458" y="1228536"/>
            <a:ext cx="2960717" cy="4938800"/>
          </a:xfrm>
          <a:prstGeom prst="rect">
            <a:avLst/>
          </a:prstGeom>
        </p:spPr>
      </p:pic>
      <p:sp>
        <p:nvSpPr>
          <p:cNvPr id="3" name="标题 1">
            <a:extLst>
              <a:ext uri="{FF2B5EF4-FFF2-40B4-BE49-F238E27FC236}">
                <a16:creationId xmlns:a16="http://schemas.microsoft.com/office/drawing/2014/main" id="{DA7DA136-7B99-4A78-A96C-AE945DB4F3BF}"/>
              </a:ext>
            </a:extLst>
          </p:cNvPr>
          <p:cNvSpPr txBox="1">
            <a:spLocks/>
          </p:cNvSpPr>
          <p:nvPr/>
        </p:nvSpPr>
        <p:spPr>
          <a:xfrm>
            <a:off x="4871864" y="116632"/>
            <a:ext cx="4440320" cy="145139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a:lstStyle>
          <a:p>
            <a:r>
              <a:rPr lang="zh-CN" altLang="en-US" sz="6000" dirty="0">
                <a:solidFill>
                  <a:srgbClr val="FFFFFF"/>
                </a:solidFill>
                <a:latin typeface="+mj-lt"/>
              </a:rPr>
              <a:t>第四代产品</a:t>
            </a:r>
          </a:p>
        </p:txBody>
      </p:sp>
      <p:sp>
        <p:nvSpPr>
          <p:cNvPr id="4" name="文本框 3">
            <a:extLst>
              <a:ext uri="{FF2B5EF4-FFF2-40B4-BE49-F238E27FC236}">
                <a16:creationId xmlns:a16="http://schemas.microsoft.com/office/drawing/2014/main" id="{A079FAAB-2404-49B2-8C64-46E7A87BD217}"/>
              </a:ext>
            </a:extLst>
          </p:cNvPr>
          <p:cNvSpPr txBox="1"/>
          <p:nvPr/>
        </p:nvSpPr>
        <p:spPr>
          <a:xfrm>
            <a:off x="5303912" y="2348880"/>
            <a:ext cx="4384916" cy="19212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zh-CN" altLang="en-US" sz="3200" dirty="0">
                <a:solidFill>
                  <a:srgbClr val="FFFFFF"/>
                </a:solidFill>
                <a:effectLst/>
              </a:rPr>
              <a:t>介绍：模型加厚，双耳式固定，不易分裂。</a:t>
            </a:r>
            <a:endParaRPr lang="en-US" altLang="zh-CN" sz="3200" dirty="0">
              <a:solidFill>
                <a:srgbClr val="FFFFFF"/>
              </a:solidFill>
              <a:effectLst/>
            </a:endParaRPr>
          </a:p>
        </p:txBody>
      </p:sp>
    </p:spTree>
    <p:extLst>
      <p:ext uri="{BB962C8B-B14F-4D97-AF65-F5344CB8AC3E}">
        <p14:creationId xmlns:p14="http://schemas.microsoft.com/office/powerpoint/2010/main" val="58066668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79304" y="332656"/>
              <a:ext cx="38925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发射过程仿真</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2049"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525" y="1196975"/>
            <a:ext cx="6778625" cy="208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2398" y="1196976"/>
            <a:ext cx="3497262"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文本框 2"/>
          <p:cNvSpPr txBox="1">
            <a:spLocks noChangeArrowheads="1"/>
          </p:cNvSpPr>
          <p:nvPr/>
        </p:nvSpPr>
        <p:spPr bwMode="auto">
          <a:xfrm>
            <a:off x="2063750" y="3861435"/>
            <a:ext cx="5073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chemeClr val="bg1"/>
                </a:solidFill>
              </a:rPr>
              <a:t>123D</a:t>
            </a:r>
            <a:r>
              <a:rPr lang="zh-CN" altLang="en-US" dirty="0">
                <a:solidFill>
                  <a:schemeClr val="bg1"/>
                </a:solidFill>
              </a:rPr>
              <a:t>模型搭建，左边是火星，右边是地球和火箭</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79304" y="332656"/>
              <a:ext cx="38925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发射过程仿真</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3073" name="图片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5961" y="-26988"/>
            <a:ext cx="4760913"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文本框 4"/>
          <p:cNvSpPr txBox="1">
            <a:spLocks noChangeArrowheads="1"/>
          </p:cNvSpPr>
          <p:nvPr/>
        </p:nvSpPr>
        <p:spPr bwMode="auto">
          <a:xfrm>
            <a:off x="6096635" y="404813"/>
            <a:ext cx="1098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VTK </a:t>
            </a:r>
            <a:r>
              <a:rPr lang="zh-CN" altLang="en-US">
                <a:solidFill>
                  <a:schemeClr val="bg1"/>
                </a:solidFill>
              </a:rPr>
              <a:t>界面</a:t>
            </a:r>
          </a:p>
        </p:txBody>
      </p:sp>
      <p:pic>
        <p:nvPicPr>
          <p:cNvPr id="3075" name="图片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961" y="2133600"/>
            <a:ext cx="4760913"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文本框 6"/>
          <p:cNvSpPr txBox="1">
            <a:spLocks noChangeArrowheads="1"/>
          </p:cNvSpPr>
          <p:nvPr/>
        </p:nvSpPr>
        <p:spPr bwMode="auto">
          <a:xfrm>
            <a:off x="5809299" y="1628775"/>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rPr>
              <a:t>一键控制火箭起飞</a:t>
            </a:r>
          </a:p>
        </p:txBody>
      </p:sp>
      <p:pic>
        <p:nvPicPr>
          <p:cNvPr id="3077" name="图片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960" y="4365626"/>
            <a:ext cx="471963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3760" y="2638426"/>
            <a:ext cx="296545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文本框 9"/>
          <p:cNvSpPr txBox="1">
            <a:spLocks noChangeArrowheads="1"/>
          </p:cNvSpPr>
          <p:nvPr/>
        </p:nvSpPr>
        <p:spPr bwMode="auto">
          <a:xfrm>
            <a:off x="5879783" y="5157153"/>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rPr>
              <a:t>如果火箭发生意外也可以手动控制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9" cstate="screen"/>
            <a:srcRect/>
            <a:stretch>
              <a:fillRect/>
            </a:stretch>
          </p:blipFill>
          <p:spPr>
            <a:xfrm rot="15300000">
              <a:off x="392931" y="-390354"/>
              <a:ext cx="1819802" cy="1969240"/>
            </a:xfrm>
            <a:prstGeom prst="rect">
              <a:avLst/>
            </a:prstGeom>
          </p:spPr>
        </p:pic>
        <p:sp>
          <p:nvSpPr>
            <p:cNvPr id="3" name="文本框 2"/>
            <p:cNvSpPr txBox="1"/>
            <p:nvPr/>
          </p:nvSpPr>
          <p:spPr>
            <a:xfrm>
              <a:off x="979304" y="332656"/>
              <a:ext cx="38925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发射过程仿真</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10" cstate="screen"/>
            <a:srcRect/>
            <a:stretch>
              <a:fillRect/>
            </a:stretch>
          </p:blipFill>
          <p:spPr>
            <a:xfrm flipH="1">
              <a:off x="9739942" y="1484784"/>
              <a:ext cx="2452057" cy="5373216"/>
            </a:xfrm>
            <a:prstGeom prst="rect">
              <a:avLst/>
            </a:prstGeom>
          </p:spPr>
        </p:pic>
      </p:grpSp>
      <p:pic>
        <p:nvPicPr>
          <p:cNvPr id="4097" name="图片 1"/>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95961" y="1159194"/>
            <a:ext cx="4640263"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文本框 2"/>
          <p:cNvSpPr txBox="1">
            <a:spLocks noChangeArrowheads="1"/>
          </p:cNvSpPr>
          <p:nvPr/>
        </p:nvSpPr>
        <p:spPr bwMode="auto">
          <a:xfrm>
            <a:off x="5664200" y="1988820"/>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rPr>
              <a:t>小车的降落</a:t>
            </a:r>
          </a:p>
        </p:txBody>
      </p:sp>
      <p:pic>
        <p:nvPicPr>
          <p:cNvPr id="4099" name="图片 3"/>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8832534" y="3500755"/>
            <a:ext cx="2871787"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4"/>
          <p:cNvSpPr txBox="1">
            <a:spLocks noChangeArrowheads="1"/>
          </p:cNvSpPr>
          <p:nvPr/>
        </p:nvSpPr>
        <p:spPr bwMode="auto">
          <a:xfrm>
            <a:off x="6384290" y="5157470"/>
            <a:ext cx="2241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rPr>
              <a:t>小车降落至火星表面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descr="图片包含 就坐, 黑色, 建筑物, 户外&#10;&#10;已生成高可信度的说明"/>
          <p:cNvPicPr>
            <a:picLocks noChangeAspect="1"/>
          </p:cNvPicPr>
          <p:nvPr/>
        </p:nvPicPr>
        <p:blipFill rotWithShape="1">
          <a:blip r:embed="rId7" cstate="screen"/>
          <a:srcRect l="21947"/>
          <a:stretch>
            <a:fillRect/>
          </a:stretch>
        </p:blipFill>
        <p:spPr>
          <a:xfrm rot="15300000">
            <a:off x="3241471" y="208967"/>
            <a:ext cx="3763210" cy="4072236"/>
          </a:xfrm>
          <a:prstGeom prst="rect">
            <a:avLst/>
          </a:prstGeom>
        </p:spPr>
      </p:pic>
      <p:grpSp>
        <p:nvGrpSpPr>
          <p:cNvPr id="45" name="组合 44"/>
          <p:cNvGrpSpPr/>
          <p:nvPr/>
        </p:nvGrpSpPr>
        <p:grpSpPr>
          <a:xfrm>
            <a:off x="930271" y="3724109"/>
            <a:ext cx="1859915" cy="639965"/>
            <a:chOff x="5292478" y="838789"/>
            <a:chExt cx="1859915" cy="639965"/>
          </a:xfrm>
        </p:grpSpPr>
        <p:sp>
          <p:nvSpPr>
            <p:cNvPr id="9" name="文本框 8"/>
            <p:cNvSpPr txBox="1"/>
            <p:nvPr/>
          </p:nvSpPr>
          <p:spPr>
            <a:xfrm>
              <a:off x="5306454" y="838789"/>
              <a:ext cx="1097280" cy="368300"/>
            </a:xfrm>
            <a:prstGeom prst="rect">
              <a:avLst/>
            </a:prstGeom>
            <a:noFill/>
          </p:spPr>
          <p:txBody>
            <a:bodyPr wrap="none" rtlCol="0">
              <a:spAutoFit/>
            </a:bodyPr>
            <a:lstStyle/>
            <a:p>
              <a:r>
                <a:rPr lang="zh-CN" altLang="en-US" b="1" dirty="0">
                  <a:solidFill>
                    <a:schemeClr val="bg1"/>
                  </a:solidFill>
                  <a:cs typeface="+mn-ea"/>
                  <a:sym typeface="+mn-lt"/>
                </a:rPr>
                <a:t>设计前景</a:t>
              </a:r>
            </a:p>
          </p:txBody>
        </p:sp>
        <p:sp>
          <p:nvSpPr>
            <p:cNvPr id="10" name="矩形 9"/>
            <p:cNvSpPr/>
            <p:nvPr/>
          </p:nvSpPr>
          <p:spPr>
            <a:xfrm>
              <a:off x="5292478" y="1141569"/>
              <a:ext cx="1859915" cy="337185"/>
            </a:xfrm>
            <a:prstGeom prst="rect">
              <a:avLst/>
            </a:prstGeom>
          </p:spPr>
          <p:txBody>
            <a:bodyPr wrap="none">
              <a:spAutoFit/>
            </a:bodyPr>
            <a:lstStyle/>
            <a:p>
              <a:pPr algn="l"/>
              <a:r>
                <a:rPr lang="zh-CN" altLang="en-US" sz="1600" dirty="0">
                  <a:solidFill>
                    <a:schemeClr val="bg1"/>
                  </a:solidFill>
                  <a:cs typeface="+mn-ea"/>
                  <a:sym typeface="+mn-lt"/>
                </a:rPr>
                <a:t>Design prospects</a:t>
              </a:r>
            </a:p>
          </p:txBody>
        </p:sp>
      </p:grpSp>
      <p:grpSp>
        <p:nvGrpSpPr>
          <p:cNvPr id="46" name="组合 45"/>
          <p:cNvGrpSpPr/>
          <p:nvPr/>
        </p:nvGrpSpPr>
        <p:grpSpPr>
          <a:xfrm>
            <a:off x="3826638" y="3724109"/>
            <a:ext cx="2184400" cy="639965"/>
            <a:chOff x="6021094" y="2540233"/>
            <a:chExt cx="2184400" cy="639965"/>
          </a:xfrm>
        </p:grpSpPr>
        <p:sp>
          <p:nvSpPr>
            <p:cNvPr id="15" name="文本框 14"/>
            <p:cNvSpPr txBox="1"/>
            <p:nvPr/>
          </p:nvSpPr>
          <p:spPr>
            <a:xfrm>
              <a:off x="6035070" y="2540233"/>
              <a:ext cx="1097280" cy="368300"/>
            </a:xfrm>
            <a:prstGeom prst="rect">
              <a:avLst/>
            </a:prstGeom>
            <a:noFill/>
          </p:spPr>
          <p:txBody>
            <a:bodyPr wrap="none" rtlCol="0">
              <a:spAutoFit/>
            </a:bodyPr>
            <a:lstStyle/>
            <a:p>
              <a:pPr algn="l"/>
              <a:r>
                <a:rPr lang="zh-CN" altLang="en-US" b="1" dirty="0">
                  <a:solidFill>
                    <a:schemeClr val="bg1"/>
                  </a:solidFill>
                  <a:cs typeface="+mn-ea"/>
                  <a:sym typeface="+mn-lt"/>
                </a:rPr>
                <a:t>成员分工</a:t>
              </a:r>
            </a:p>
          </p:txBody>
        </p:sp>
        <p:sp>
          <p:nvSpPr>
            <p:cNvPr id="16" name="矩形 15"/>
            <p:cNvSpPr/>
            <p:nvPr/>
          </p:nvSpPr>
          <p:spPr>
            <a:xfrm>
              <a:off x="6021094" y="2843013"/>
              <a:ext cx="2184400" cy="337185"/>
            </a:xfrm>
            <a:prstGeom prst="rect">
              <a:avLst/>
            </a:prstGeom>
          </p:spPr>
          <p:txBody>
            <a:bodyPr wrap="none">
              <a:spAutoFit/>
            </a:bodyPr>
            <a:lstStyle/>
            <a:p>
              <a:pPr algn="l"/>
              <a:r>
                <a:rPr lang="zh-CN" altLang="en-US" sz="1600" dirty="0">
                  <a:solidFill>
                    <a:schemeClr val="bg1"/>
                  </a:solidFill>
                  <a:cs typeface="+mn-ea"/>
                  <a:sym typeface="+mn-lt"/>
                </a:rPr>
                <a:t>Division of members</a:t>
              </a:r>
            </a:p>
          </p:txBody>
        </p:sp>
      </p:grpSp>
      <p:grpSp>
        <p:nvGrpSpPr>
          <p:cNvPr id="47" name="组合 46"/>
          <p:cNvGrpSpPr/>
          <p:nvPr/>
        </p:nvGrpSpPr>
        <p:grpSpPr>
          <a:xfrm>
            <a:off x="6700334" y="3724109"/>
            <a:ext cx="1968500" cy="639965"/>
            <a:chOff x="6057662" y="4025643"/>
            <a:chExt cx="1968500" cy="639965"/>
          </a:xfrm>
        </p:grpSpPr>
        <p:sp>
          <p:nvSpPr>
            <p:cNvPr id="17" name="文本框 16"/>
            <p:cNvSpPr txBox="1"/>
            <p:nvPr/>
          </p:nvSpPr>
          <p:spPr>
            <a:xfrm>
              <a:off x="6071638" y="4025643"/>
              <a:ext cx="1097280" cy="368300"/>
            </a:xfrm>
            <a:prstGeom prst="rect">
              <a:avLst/>
            </a:prstGeom>
            <a:noFill/>
          </p:spPr>
          <p:txBody>
            <a:bodyPr wrap="none" rtlCol="0">
              <a:spAutoFit/>
            </a:bodyPr>
            <a:lstStyle/>
            <a:p>
              <a:pPr algn="l"/>
              <a:r>
                <a:rPr lang="zh-CN" altLang="en-US" b="1" dirty="0">
                  <a:solidFill>
                    <a:schemeClr val="bg1"/>
                  </a:solidFill>
                  <a:cs typeface="+mn-ea"/>
                  <a:sym typeface="+mn-lt"/>
                </a:rPr>
                <a:t>功能分析</a:t>
              </a:r>
            </a:p>
          </p:txBody>
        </p:sp>
        <p:sp>
          <p:nvSpPr>
            <p:cNvPr id="18" name="矩形 17"/>
            <p:cNvSpPr/>
            <p:nvPr/>
          </p:nvSpPr>
          <p:spPr>
            <a:xfrm>
              <a:off x="6057662" y="4328423"/>
              <a:ext cx="1968500" cy="337185"/>
            </a:xfrm>
            <a:prstGeom prst="rect">
              <a:avLst/>
            </a:prstGeom>
          </p:spPr>
          <p:txBody>
            <a:bodyPr wrap="none">
              <a:spAutoFit/>
            </a:bodyPr>
            <a:lstStyle/>
            <a:p>
              <a:pPr algn="l"/>
              <a:r>
                <a:rPr lang="zh-CN" altLang="en-US" sz="1600" dirty="0">
                  <a:solidFill>
                    <a:schemeClr val="bg1"/>
                  </a:solidFill>
                  <a:cs typeface="+mn-ea"/>
                  <a:sym typeface="+mn-lt"/>
                </a:rPr>
                <a:t>functional analysis</a:t>
              </a:r>
            </a:p>
          </p:txBody>
        </p:sp>
      </p:grpSp>
      <p:grpSp>
        <p:nvGrpSpPr>
          <p:cNvPr id="48" name="组合 47"/>
          <p:cNvGrpSpPr/>
          <p:nvPr/>
        </p:nvGrpSpPr>
        <p:grpSpPr>
          <a:xfrm>
            <a:off x="9730753" y="3724109"/>
            <a:ext cx="2190750" cy="639965"/>
            <a:chOff x="5266846" y="5730187"/>
            <a:chExt cx="2190750" cy="639965"/>
          </a:xfrm>
        </p:grpSpPr>
        <p:sp>
          <p:nvSpPr>
            <p:cNvPr id="19" name="文本框 18"/>
            <p:cNvSpPr txBox="1"/>
            <p:nvPr/>
          </p:nvSpPr>
          <p:spPr>
            <a:xfrm>
              <a:off x="5280822" y="5730187"/>
              <a:ext cx="1097280" cy="368300"/>
            </a:xfrm>
            <a:prstGeom prst="rect">
              <a:avLst/>
            </a:prstGeom>
            <a:noFill/>
          </p:spPr>
          <p:txBody>
            <a:bodyPr wrap="none" rtlCol="0">
              <a:spAutoFit/>
            </a:bodyPr>
            <a:lstStyle/>
            <a:p>
              <a:pPr algn="l"/>
              <a:r>
                <a:rPr lang="zh-CN" altLang="en-US" b="1" dirty="0">
                  <a:solidFill>
                    <a:schemeClr val="bg1"/>
                  </a:solidFill>
                  <a:cs typeface="+mn-ea"/>
                  <a:sym typeface="+mn-lt"/>
                </a:rPr>
                <a:t>成果展示</a:t>
              </a:r>
            </a:p>
          </p:txBody>
        </p:sp>
        <p:sp>
          <p:nvSpPr>
            <p:cNvPr id="20" name="矩形 19"/>
            <p:cNvSpPr/>
            <p:nvPr/>
          </p:nvSpPr>
          <p:spPr>
            <a:xfrm>
              <a:off x="5266846" y="6032967"/>
              <a:ext cx="2190750" cy="337185"/>
            </a:xfrm>
            <a:prstGeom prst="rect">
              <a:avLst/>
            </a:prstGeom>
          </p:spPr>
          <p:txBody>
            <a:bodyPr wrap="none">
              <a:spAutoFit/>
            </a:bodyPr>
            <a:lstStyle/>
            <a:p>
              <a:pPr algn="l"/>
              <a:r>
                <a:rPr lang="zh-CN" altLang="en-US" sz="1600" dirty="0">
                  <a:solidFill>
                    <a:schemeClr val="bg1"/>
                  </a:solidFill>
                  <a:cs typeface="+mn-ea"/>
                  <a:sym typeface="+mn-lt"/>
                </a:rPr>
                <a:t>Achievement display</a:t>
              </a:r>
            </a:p>
          </p:txBody>
        </p:sp>
      </p:grpSp>
      <p:sp>
        <p:nvSpPr>
          <p:cNvPr id="3" name="文本框 2"/>
          <p:cNvSpPr txBox="1"/>
          <p:nvPr/>
        </p:nvSpPr>
        <p:spPr>
          <a:xfrm>
            <a:off x="5108426" y="2204864"/>
            <a:ext cx="1107996" cy="646331"/>
          </a:xfrm>
          <a:prstGeom prst="rect">
            <a:avLst/>
          </a:prstGeom>
          <a:noFill/>
        </p:spPr>
        <p:txBody>
          <a:bodyPr wrap="none" rtlCol="0">
            <a:spAutoFit/>
          </a:bodyPr>
          <a:lstStyle/>
          <a:p>
            <a:pPr algn="ctr"/>
            <a:r>
              <a:rPr lang="zh-CN" altLang="en-US" sz="3600" b="1" dirty="0">
                <a:solidFill>
                  <a:schemeClr val="bg1">
                    <a:lumMod val="85000"/>
                  </a:schemeClr>
                </a:solidFill>
                <a:cs typeface="+mn-ea"/>
                <a:sym typeface="+mn-lt"/>
              </a:rPr>
              <a:t>目录</a:t>
            </a:r>
          </a:p>
        </p:txBody>
      </p:sp>
      <p:sp>
        <p:nvSpPr>
          <p:cNvPr id="24" name="文本框 23"/>
          <p:cNvSpPr txBox="1"/>
          <p:nvPr/>
        </p:nvSpPr>
        <p:spPr>
          <a:xfrm>
            <a:off x="5017087" y="2778591"/>
            <a:ext cx="1290674" cy="369332"/>
          </a:xfrm>
          <a:prstGeom prst="rect">
            <a:avLst/>
          </a:prstGeom>
          <a:noFill/>
        </p:spPr>
        <p:txBody>
          <a:bodyPr wrap="none" rtlCol="0">
            <a:spAutoFit/>
          </a:bodyPr>
          <a:lstStyle/>
          <a:p>
            <a:pPr algn="ctr"/>
            <a:r>
              <a:rPr lang="en-US" altLang="zh-CN" dirty="0">
                <a:solidFill>
                  <a:schemeClr val="bg1">
                    <a:lumMod val="85000"/>
                  </a:schemeClr>
                </a:solidFill>
                <a:cs typeface="+mn-ea"/>
                <a:sym typeface="+mn-lt"/>
              </a:rPr>
              <a:t>CONTENT</a:t>
            </a:r>
            <a:endParaRPr lang="zh-CN" altLang="en-US" dirty="0">
              <a:solidFill>
                <a:schemeClr val="bg1">
                  <a:lumMod val="85000"/>
                </a:schemeClr>
              </a:solidFill>
              <a:cs typeface="+mn-ea"/>
              <a:sym typeface="+mn-lt"/>
            </a:endParaRPr>
          </a:p>
        </p:txBody>
      </p:sp>
      <p:sp>
        <p:nvSpPr>
          <p:cNvPr id="8" name="文本框 7"/>
          <p:cNvSpPr txBox="1"/>
          <p:nvPr/>
        </p:nvSpPr>
        <p:spPr>
          <a:xfrm>
            <a:off x="272776" y="3798555"/>
            <a:ext cx="627095" cy="523220"/>
          </a:xfrm>
          <a:prstGeom prst="rect">
            <a:avLst/>
          </a:prstGeom>
          <a:noFill/>
          <a:ln>
            <a:solidFill>
              <a:srgbClr val="37BBED"/>
            </a:solidFill>
          </a:ln>
        </p:spPr>
        <p:txBody>
          <a:bodyPr wrap="none" rtlCol="0">
            <a:spAutoFit/>
          </a:bodyPr>
          <a:lstStyle/>
          <a:p>
            <a:r>
              <a:rPr lang="en-US" altLang="zh-CN" sz="2800" b="1" dirty="0">
                <a:solidFill>
                  <a:schemeClr val="bg1">
                    <a:lumMod val="85000"/>
                  </a:schemeClr>
                </a:solidFill>
                <a:cs typeface="+mn-ea"/>
                <a:sym typeface="+mn-lt"/>
              </a:rPr>
              <a:t>01</a:t>
            </a:r>
            <a:endParaRPr lang="zh-CN" altLang="en-US" sz="2800" b="1" dirty="0">
              <a:solidFill>
                <a:schemeClr val="bg1">
                  <a:lumMod val="85000"/>
                </a:schemeClr>
              </a:solidFill>
              <a:cs typeface="+mn-ea"/>
              <a:sym typeface="+mn-lt"/>
            </a:endParaRPr>
          </a:p>
        </p:txBody>
      </p:sp>
      <p:sp>
        <p:nvSpPr>
          <p:cNvPr id="12" name="文本框 11"/>
          <p:cNvSpPr txBox="1"/>
          <p:nvPr/>
        </p:nvSpPr>
        <p:spPr>
          <a:xfrm>
            <a:off x="3169143" y="3798555"/>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02</a:t>
            </a:r>
            <a:endParaRPr lang="zh-CN" altLang="en-US" sz="2800" b="1" dirty="0">
              <a:solidFill>
                <a:schemeClr val="bg1">
                  <a:lumMod val="85000"/>
                </a:schemeClr>
              </a:solidFill>
              <a:latin typeface="+mn-lt"/>
              <a:ea typeface="+mn-ea"/>
              <a:cs typeface="+mn-ea"/>
              <a:sym typeface="+mn-lt"/>
            </a:endParaRPr>
          </a:p>
        </p:txBody>
      </p:sp>
      <p:sp>
        <p:nvSpPr>
          <p:cNvPr id="13" name="文本框 12"/>
          <p:cNvSpPr txBox="1"/>
          <p:nvPr/>
        </p:nvSpPr>
        <p:spPr>
          <a:xfrm>
            <a:off x="6042839" y="3798555"/>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03</a:t>
            </a:r>
            <a:endParaRPr lang="zh-CN" altLang="en-US" sz="2800" b="1" dirty="0">
              <a:solidFill>
                <a:schemeClr val="bg1">
                  <a:lumMod val="85000"/>
                </a:schemeClr>
              </a:solidFill>
              <a:latin typeface="+mn-lt"/>
              <a:ea typeface="+mn-ea"/>
              <a:cs typeface="+mn-ea"/>
              <a:sym typeface="+mn-lt"/>
            </a:endParaRPr>
          </a:p>
        </p:txBody>
      </p:sp>
      <p:sp>
        <p:nvSpPr>
          <p:cNvPr id="14" name="文本框 13"/>
          <p:cNvSpPr txBox="1"/>
          <p:nvPr/>
        </p:nvSpPr>
        <p:spPr>
          <a:xfrm>
            <a:off x="9073258" y="3798555"/>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04</a:t>
            </a:r>
            <a:endParaRPr lang="zh-CN" altLang="en-US" sz="2800" b="1" dirty="0">
              <a:solidFill>
                <a:schemeClr val="bg1">
                  <a:lumMod val="85000"/>
                </a:schemeClr>
              </a:solidFill>
              <a:latin typeface="+mn-lt"/>
              <a:ea typeface="+mn-ea"/>
              <a:cs typeface="+mn-ea"/>
              <a:sym typeface="+mn-lt"/>
            </a:endParaRPr>
          </a:p>
        </p:txBody>
      </p:sp>
      <p:grpSp>
        <p:nvGrpSpPr>
          <p:cNvPr id="41" name="组合 40"/>
          <p:cNvGrpSpPr/>
          <p:nvPr/>
        </p:nvGrpSpPr>
        <p:grpSpPr>
          <a:xfrm rot="10800000" flipV="1">
            <a:off x="263352" y="3318349"/>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10613795" y="4865485"/>
            <a:ext cx="1341132" cy="150983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outHorizont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1+#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1+#ppt_w/2"/>
                                          </p:val>
                                        </p:tav>
                                        <p:tav tm="100000">
                                          <p:val>
                                            <p:strVal val="#ppt_x"/>
                                          </p:val>
                                        </p:tav>
                                      </p:tavLst>
                                    </p:anim>
                                    <p:anim calcmode="lin" valueType="num">
                                      <p:cBhvr additive="base">
                                        <p:cTn id="5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2"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fill="hold"/>
                                        <p:tgtEl>
                                          <p:spTgt spid="48"/>
                                        </p:tgtEl>
                                        <p:attrNameLst>
                                          <p:attrName>ppt_x</p:attrName>
                                        </p:attrNameLst>
                                      </p:cBhvr>
                                      <p:tavLst>
                                        <p:tav tm="0">
                                          <p:val>
                                            <p:strVal val="1+#ppt_w/2"/>
                                          </p:val>
                                        </p:tav>
                                        <p:tav tm="100000">
                                          <p:val>
                                            <p:strVal val="#ppt_x"/>
                                          </p:val>
                                        </p:tav>
                                      </p:tavLst>
                                    </p:anim>
                                    <p:anim calcmode="lin" valueType="num">
                                      <p:cBhvr additive="base">
                                        <p:cTn id="71"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8"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79304" y="332656"/>
              <a:ext cx="38925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发射过程仿真</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5123" name="图片 4"/>
          <p:cNvPicPr>
            <a:picLocks noChangeAspect="1" noChangeArrowheads="1"/>
          </p:cNvPicPr>
          <p:nvPr/>
        </p:nvPicPr>
        <p:blipFill rotWithShape="1">
          <a:blip r:embed="rId9">
            <a:extLst>
              <a:ext uri="{28A0092B-C50C-407E-A947-70E740481C1C}">
                <a14:useLocalDpi xmlns:a14="http://schemas.microsoft.com/office/drawing/2010/main" val="0"/>
              </a:ext>
            </a:extLst>
          </a:blip>
          <a:srcRect t="10102" b="1873"/>
          <a:stretch>
            <a:fillRect/>
          </a:stretch>
        </p:blipFill>
        <p:spPr bwMode="auto">
          <a:xfrm>
            <a:off x="6528435" y="1125220"/>
            <a:ext cx="4834890" cy="2165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 name="图片 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99"/>
          <a:stretch>
            <a:fillRect/>
          </a:stretch>
        </p:blipFill>
        <p:spPr bwMode="auto">
          <a:xfrm>
            <a:off x="6528435" y="3285490"/>
            <a:ext cx="4834890" cy="21659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文本框 2"/>
          <p:cNvSpPr txBox="1">
            <a:spLocks noChangeArrowheads="1"/>
          </p:cNvSpPr>
          <p:nvPr/>
        </p:nvSpPr>
        <p:spPr bwMode="auto">
          <a:xfrm>
            <a:off x="425450" y="1557020"/>
            <a:ext cx="5961380" cy="32721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zh-CN" altLang="en-US" sz="3200" dirty="0">
                <a:solidFill>
                  <a:schemeClr val="bg1"/>
                </a:solidFill>
                <a:latin typeface="楷体" panose="02010609060101010101" charset="-122"/>
                <a:ea typeface="楷体" panose="02010609060101010101" charset="-122"/>
                <a:cs typeface="楷体" panose="02010609060101010101" charset="-122"/>
              </a:rPr>
              <a:t>根据时间，实时记录火箭飞行坐标和小车降落坐标并保存在</a:t>
            </a:r>
            <a:r>
              <a:rPr lang="en-US" altLang="zh-CN" sz="3200" dirty="0">
                <a:solidFill>
                  <a:schemeClr val="bg1"/>
                </a:solidFill>
                <a:latin typeface="楷体" panose="02010609060101010101" charset="-122"/>
                <a:ea typeface="楷体" panose="02010609060101010101" charset="-122"/>
                <a:cs typeface="楷体" panose="02010609060101010101" charset="-122"/>
              </a:rPr>
              <a:t>txt</a:t>
            </a:r>
            <a:r>
              <a:rPr lang="zh-CN" altLang="en-US" sz="3200" dirty="0">
                <a:solidFill>
                  <a:schemeClr val="bg1"/>
                </a:solidFill>
                <a:latin typeface="楷体" panose="02010609060101010101" charset="-122"/>
                <a:ea typeface="楷体" panose="02010609060101010101" charset="-122"/>
                <a:cs typeface="楷体" panose="02010609060101010101" charset="-122"/>
              </a:rPr>
              <a:t>文件中</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11994" y="332656"/>
              <a:ext cx="35369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火星车控制</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5" name="内容占位符 4"/>
          <p:cNvPicPr>
            <a:picLocks noGrp="1" noChangeAspect="1"/>
          </p:cNvPicPr>
          <p:nvPr/>
        </p:nvPicPr>
        <p:blipFill rotWithShape="1">
          <a:blip r:embed="rId9">
            <a:alphaModFix amt="50000"/>
          </a:blip>
          <a:srcRect t="20535" b="13483"/>
          <a:stretch>
            <a:fillRect/>
          </a:stretch>
        </p:blipFill>
        <p:spPr>
          <a:xfrm>
            <a:off x="263525" y="1125220"/>
            <a:ext cx="3756660" cy="2113280"/>
          </a:xfrm>
          <a:prstGeom prst="rect">
            <a:avLst/>
          </a:prstGeom>
        </p:spPr>
      </p:pic>
      <p:sp>
        <p:nvSpPr>
          <p:cNvPr id="4" name="标题 1"/>
          <p:cNvSpPr>
            <a:spLocks noGrp="1"/>
          </p:cNvSpPr>
          <p:nvPr/>
        </p:nvSpPr>
        <p:spPr>
          <a:xfrm>
            <a:off x="-528320" y="1670685"/>
            <a:ext cx="5342890" cy="10534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a:solidFill>
                  <a:srgbClr val="FFFFFF"/>
                </a:solidFill>
              </a:rPr>
              <a:t>小车模型创建</a:t>
            </a:r>
          </a:p>
        </p:txBody>
      </p:sp>
      <p:sp>
        <p:nvSpPr>
          <p:cNvPr id="6" name="标题 1"/>
          <p:cNvSpPr>
            <a:spLocks noGrp="1"/>
          </p:cNvSpPr>
          <p:nvPr/>
        </p:nvSpPr>
        <p:spPr>
          <a:xfrm>
            <a:off x="3215640" y="3395345"/>
            <a:ext cx="8329295" cy="13176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kern="1200">
                <a:solidFill>
                  <a:schemeClr val="bg1"/>
                </a:solidFill>
                <a:latin typeface="楷体" panose="02010609060101010101" charset="-122"/>
                <a:ea typeface="楷体" panose="02010609060101010101" charset="-122"/>
                <a:cs typeface="楷体" panose="02010609060101010101" charset="-122"/>
              </a:rPr>
              <a:t>Vtk</a:t>
            </a:r>
            <a:r>
              <a:rPr lang="zh-CN" altLang="en-US" kern="1200">
                <a:solidFill>
                  <a:schemeClr val="bg1"/>
                </a:solidFill>
                <a:latin typeface="楷体" panose="02010609060101010101" charset="-122"/>
                <a:ea typeface="楷体" panose="02010609060101010101" charset="-122"/>
                <a:cs typeface="楷体" panose="02010609060101010101" charset="-122"/>
              </a:rPr>
              <a:t>模型导入，与显示</a:t>
            </a:r>
          </a:p>
        </p:txBody>
      </p:sp>
      <p:sp>
        <p:nvSpPr>
          <p:cNvPr id="7" name="内容占位符 2"/>
          <p:cNvSpPr>
            <a:spLocks noGrp="1"/>
          </p:cNvSpPr>
          <p:nvPr/>
        </p:nvSpPr>
        <p:spPr>
          <a:xfrm>
            <a:off x="551815" y="4868954"/>
            <a:ext cx="10923638" cy="5211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kern="1200">
                <a:solidFill>
                  <a:schemeClr val="bg1"/>
                </a:solidFill>
                <a:effectLst/>
                <a:latin typeface="楷体" panose="02010609060101010101" charset="-122"/>
                <a:ea typeface="楷体" panose="02010609060101010101" charset="-122"/>
                <a:cs typeface="楷体" panose="02010609060101010101" charset="-122"/>
              </a:rPr>
              <a:t>如果想要在</a:t>
            </a:r>
            <a:r>
              <a:rPr lang="en-US" altLang="zh-CN" sz="2400" kern="1200">
                <a:solidFill>
                  <a:schemeClr val="bg1"/>
                </a:solidFill>
                <a:effectLst/>
                <a:latin typeface="楷体" panose="02010609060101010101" charset="-122"/>
                <a:ea typeface="楷体" panose="02010609060101010101" charset="-122"/>
                <a:cs typeface="楷体" panose="02010609060101010101" charset="-122"/>
              </a:rPr>
              <a:t>vtk</a:t>
            </a:r>
            <a:r>
              <a:rPr lang="zh-CN" altLang="en-US" sz="2400" kern="1200">
                <a:solidFill>
                  <a:schemeClr val="bg1"/>
                </a:solidFill>
                <a:effectLst/>
                <a:latin typeface="楷体" panose="02010609060101010101" charset="-122"/>
                <a:ea typeface="楷体" panose="02010609060101010101" charset="-122"/>
                <a:cs typeface="楷体" panose="02010609060101010101" charset="-122"/>
              </a:rPr>
              <a:t>中移动小车，需要将所有的分开的模型的中心点做一个统合，因此我是用了一个</a:t>
            </a:r>
            <a:r>
              <a:rPr lang="en-US" altLang="zh-CN" sz="2400" kern="1200">
                <a:solidFill>
                  <a:schemeClr val="bg1"/>
                </a:solidFill>
                <a:effectLst/>
                <a:latin typeface="楷体" panose="02010609060101010101" charset="-122"/>
                <a:ea typeface="楷体" panose="02010609060101010101" charset="-122"/>
                <a:cs typeface="楷体" panose="02010609060101010101" charset="-122"/>
              </a:rPr>
              <a:t>assembly</a:t>
            </a:r>
            <a:r>
              <a:rPr lang="zh-CN" altLang="en-US" sz="2400" kern="1200">
                <a:solidFill>
                  <a:schemeClr val="bg1"/>
                </a:solidFill>
                <a:effectLst/>
                <a:latin typeface="楷体" panose="02010609060101010101" charset="-122"/>
                <a:ea typeface="楷体" panose="02010609060101010101" charset="-122"/>
                <a:cs typeface="楷体" panose="02010609060101010101" charset="-122"/>
              </a:rPr>
              <a:t>函数，将不同的模型再统合成一个整体，这样子能够保持整体的移动，而且各模块分开的转动没有任何影响</a:t>
            </a:r>
          </a:p>
        </p:txBody>
      </p:sp>
      <p:pic>
        <p:nvPicPr>
          <p:cNvPr id="9" name="图片 8"/>
          <p:cNvPicPr>
            <a:picLocks noChangeAspect="1"/>
          </p:cNvPicPr>
          <p:nvPr/>
        </p:nvPicPr>
        <p:blipFill rotWithShape="1">
          <a:blip r:embed="rId10"/>
          <a:srcRect t="5064"/>
          <a:stretch>
            <a:fillRect/>
          </a:stretch>
        </p:blipFill>
        <p:spPr>
          <a:xfrm>
            <a:off x="9120505" y="1029970"/>
            <a:ext cx="2620010" cy="2738120"/>
          </a:xfrm>
          <a:prstGeom prst="rect">
            <a:avLst/>
          </a:prstGeom>
        </p:spPr>
      </p:pic>
      <p:pic>
        <p:nvPicPr>
          <p:cNvPr id="8" name="图片 7"/>
          <p:cNvPicPr>
            <a:picLocks noChangeAspect="1"/>
          </p:cNvPicPr>
          <p:nvPr/>
        </p:nvPicPr>
        <p:blipFill rotWithShape="1">
          <a:blip r:embed="rId11"/>
          <a:srcRect t="19235" r="2" b="14731"/>
          <a:stretch>
            <a:fillRect/>
          </a:stretch>
        </p:blipFill>
        <p:spPr>
          <a:xfrm>
            <a:off x="4139565" y="1125220"/>
            <a:ext cx="2485390" cy="2595880"/>
          </a:xfrm>
          <a:prstGeom prst="rect">
            <a:avLst/>
          </a:prstGeom>
        </p:spPr>
      </p:pic>
      <p:pic>
        <p:nvPicPr>
          <p:cNvPr id="10" name="图片 9"/>
          <p:cNvPicPr>
            <a:picLocks noChangeAspect="1"/>
          </p:cNvPicPr>
          <p:nvPr/>
        </p:nvPicPr>
        <p:blipFill rotWithShape="1">
          <a:blip r:embed="rId12"/>
          <a:srcRect t="14707" r="3" b="3782"/>
          <a:stretch>
            <a:fillRect/>
          </a:stretch>
        </p:blipFill>
        <p:spPr>
          <a:xfrm>
            <a:off x="6600190" y="1105535"/>
            <a:ext cx="2517140" cy="26308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11994" y="332656"/>
              <a:ext cx="35369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火星车控制</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15" name="Rectangle 11"/>
          <p:cNvSpPr>
            <a:spLocks noGrp="1" noRot="1" noChangeAspect="1" noMove="1" noResize="1" noEditPoints="1" noAdjustHandles="1" noChangeArrowheads="1" noChangeShapeType="1" noTextEdit="1"/>
          </p:cNvSpPr>
          <p:nvPr/>
        </p:nvSpPr>
        <p:spPr bwMode="ltGray">
          <a:xfrm>
            <a:off x="422917" y="274659"/>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标题 1"/>
          <p:cNvSpPr>
            <a:spLocks noGrp="1"/>
          </p:cNvSpPr>
          <p:nvPr/>
        </p:nvSpPr>
        <p:spPr>
          <a:xfrm>
            <a:off x="572386" y="427830"/>
            <a:ext cx="11139854" cy="93044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a:solidFill>
                  <a:srgbClr val="FFFFFF"/>
                </a:solidFill>
              </a:rPr>
              <a:t>启动界面设计</a:t>
            </a:r>
          </a:p>
        </p:txBody>
      </p:sp>
      <p:cxnSp>
        <p:nvCxnSpPr>
          <p:cNvPr id="14" name="Straight Connector 13"/>
          <p:cNvCxnSpPr>
            <a:cxnSpLocks noGrp="1" noRot="1" noChangeAspect="1" noMove="1" noResize="1" noEditPoints="1" noAdjustHandles="1" noChangeArrowheads="1" noChangeShapeType="1"/>
          </p:cNvCxnSpPr>
          <p:nvPr/>
        </p:nvCxnSpPr>
        <p:spPr>
          <a:xfrm>
            <a:off x="2256113" y="1516577"/>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9"/>
          <a:stretch>
            <a:fillRect/>
          </a:stretch>
        </p:blipFill>
        <p:spPr>
          <a:xfrm>
            <a:off x="1631043" y="2348713"/>
            <a:ext cx="3627855" cy="3997637"/>
          </a:xfrm>
          <a:prstGeom prst="rect">
            <a:avLst/>
          </a:prstGeom>
        </p:spPr>
      </p:pic>
      <p:cxnSp>
        <p:nvCxnSpPr>
          <p:cNvPr id="16" name="Straight Connector 15"/>
          <p:cNvCxnSpPr>
            <a:cxnSpLocks noGrp="1" noRot="1" noChangeAspect="1" noMove="1" noResize="1" noEditPoints="1" noAdjustHandles="1" noChangeArrowheads="1" noChangeShapeType="1"/>
          </p:cNvCxnSpPr>
          <p:nvPr/>
        </p:nvCxnSpPr>
        <p:spPr>
          <a:xfrm>
            <a:off x="6142313" y="2591121"/>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0"/>
          <a:stretch>
            <a:fillRect/>
          </a:stretch>
        </p:blipFill>
        <p:spPr>
          <a:xfrm>
            <a:off x="6471108" y="2605829"/>
            <a:ext cx="5455917" cy="362818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11994" y="332656"/>
              <a:ext cx="35369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火星车控制</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4" name="标题 1"/>
          <p:cNvSpPr>
            <a:spLocks noGrp="1"/>
          </p:cNvSpPr>
          <p:nvPr/>
        </p:nvSpPr>
        <p:spPr>
          <a:xfrm>
            <a:off x="830580" y="7397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bg1"/>
                </a:solidFill>
                <a:latin typeface="楷体" panose="02010609060101010101" charset="-122"/>
                <a:ea typeface="楷体" panose="02010609060101010101" charset="-122"/>
                <a:cs typeface="楷体" panose="02010609060101010101" charset="-122"/>
              </a:rPr>
              <a:t>Socket</a:t>
            </a:r>
            <a:r>
              <a:rPr lang="zh-CN" altLang="en-US" dirty="0">
                <a:solidFill>
                  <a:schemeClr val="bg1"/>
                </a:solidFill>
                <a:latin typeface="楷体" panose="02010609060101010101" charset="-122"/>
                <a:ea typeface="楷体" panose="02010609060101010101" charset="-122"/>
                <a:cs typeface="楷体" panose="02010609060101010101" charset="-122"/>
              </a:rPr>
              <a:t>通信连接</a:t>
            </a:r>
          </a:p>
        </p:txBody>
      </p:sp>
      <p:pic>
        <p:nvPicPr>
          <p:cNvPr id="5" name="内容占位符 4"/>
          <p:cNvPicPr>
            <a:picLocks noGrp="1" noChangeAspect="1"/>
          </p:cNvPicPr>
          <p:nvPr/>
        </p:nvPicPr>
        <p:blipFill>
          <a:blip r:embed="rId9">
            <a:extLst>
              <a:ext uri="{28A0092B-C50C-407E-A947-70E740481C1C}">
                <a14:useLocalDpi xmlns:a14="http://schemas.microsoft.com/office/drawing/2010/main" val="0"/>
              </a:ext>
            </a:extLst>
          </a:blip>
          <a:stretch>
            <a:fillRect/>
          </a:stretch>
        </p:blipFill>
        <p:spPr>
          <a:xfrm>
            <a:off x="323819" y="1773320"/>
            <a:ext cx="5368635" cy="1870075"/>
          </a:xfrm>
          <a:prstGeom prst="rect">
            <a:avLst/>
          </a:prstGeom>
        </p:spPr>
      </p:pic>
      <p:pic>
        <p:nvPicPr>
          <p:cNvPr id="7" name="图片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621" y="908766"/>
            <a:ext cx="6683319" cy="5243014"/>
          </a:xfrm>
          <a:prstGeom prst="rect">
            <a:avLst/>
          </a:prstGeom>
        </p:spPr>
      </p:pic>
      <p:sp>
        <p:nvSpPr>
          <p:cNvPr id="8" name="文本框 7"/>
          <p:cNvSpPr txBox="1"/>
          <p:nvPr/>
        </p:nvSpPr>
        <p:spPr>
          <a:xfrm>
            <a:off x="2122836" y="3857854"/>
            <a:ext cx="2677213" cy="369332"/>
          </a:xfrm>
          <a:prstGeom prst="rect">
            <a:avLst/>
          </a:prstGeom>
          <a:noFill/>
        </p:spPr>
        <p:txBody>
          <a:bodyPr wrap="square" rtlCol="0">
            <a:spAutoFit/>
          </a:bodyPr>
          <a:lstStyle/>
          <a:p>
            <a:r>
              <a:rPr lang="zh-CN" altLang="en-US" dirty="0">
                <a:solidFill>
                  <a:schemeClr val="bg1"/>
                </a:solidFill>
              </a:rPr>
              <a:t>等待连接</a:t>
            </a:r>
          </a:p>
        </p:txBody>
      </p:sp>
      <p:sp>
        <p:nvSpPr>
          <p:cNvPr id="9" name="文本框 8"/>
          <p:cNvSpPr txBox="1"/>
          <p:nvPr/>
        </p:nvSpPr>
        <p:spPr>
          <a:xfrm>
            <a:off x="8184768" y="6381186"/>
            <a:ext cx="2677213" cy="369332"/>
          </a:xfrm>
          <a:prstGeom prst="rect">
            <a:avLst/>
          </a:prstGeom>
          <a:noFill/>
        </p:spPr>
        <p:txBody>
          <a:bodyPr wrap="square" rtlCol="0">
            <a:spAutoFit/>
          </a:bodyPr>
          <a:lstStyle/>
          <a:p>
            <a:r>
              <a:rPr lang="zh-CN" altLang="en-US" dirty="0">
                <a:solidFill>
                  <a:schemeClr val="bg1"/>
                </a:solidFill>
              </a:rPr>
              <a:t>连接成功连接</a:t>
            </a:r>
          </a:p>
        </p:txBody>
      </p:sp>
      <p:sp>
        <p:nvSpPr>
          <p:cNvPr id="10" name="文本框 9"/>
          <p:cNvSpPr txBox="1"/>
          <p:nvPr/>
        </p:nvSpPr>
        <p:spPr>
          <a:xfrm>
            <a:off x="323819" y="4441645"/>
            <a:ext cx="4985279" cy="1076325"/>
          </a:xfrm>
          <a:prstGeom prst="rect">
            <a:avLst/>
          </a:prstGeom>
          <a:noFill/>
        </p:spPr>
        <p:txBody>
          <a:bodyPr wrap="square" rtlCol="0">
            <a:spAutoFit/>
          </a:bodyPr>
          <a:lstStyle/>
          <a:p>
            <a:r>
              <a:rPr lang="zh-CN" altLang="zh-CN" sz="1600" kern="100" dirty="0">
                <a:solidFill>
                  <a:schemeClr val="bg1"/>
                </a:solidFill>
                <a:effectLst/>
                <a:latin typeface="楷体" panose="02010609060101010101" charset="-122"/>
                <a:ea typeface="楷体" panose="02010609060101010101" charset="-122"/>
                <a:cs typeface="楷体" panose="02010609060101010101" charset="-122"/>
              </a:rPr>
              <a:t>为了能够与小车进行通信，我是用的是</a:t>
            </a:r>
            <a:r>
              <a:rPr lang="en-US" altLang="zh-CN" sz="1600" kern="100" dirty="0">
                <a:solidFill>
                  <a:schemeClr val="bg1"/>
                </a:solidFill>
                <a:effectLst/>
                <a:latin typeface="楷体" panose="02010609060101010101" charset="-122"/>
                <a:ea typeface="楷体" panose="02010609060101010101" charset="-122"/>
                <a:cs typeface="楷体" panose="02010609060101010101" charset="-122"/>
              </a:rPr>
              <a:t>socket</a:t>
            </a:r>
            <a:r>
              <a:rPr lang="zh-CN" altLang="zh-CN" sz="1600" kern="100" dirty="0">
                <a:solidFill>
                  <a:schemeClr val="bg1"/>
                </a:solidFill>
                <a:effectLst/>
                <a:latin typeface="楷体" panose="02010609060101010101" charset="-122"/>
                <a:ea typeface="楷体" panose="02010609060101010101" charset="-122"/>
                <a:cs typeface="楷体" panose="02010609060101010101" charset="-122"/>
              </a:rPr>
              <a:t>通信。为了能够方便调用，我在电脑本地作为发送端（连接端），定义了一个关于</a:t>
            </a:r>
            <a:r>
              <a:rPr lang="en-US" altLang="zh-CN" sz="1600" kern="100" dirty="0">
                <a:solidFill>
                  <a:schemeClr val="bg1"/>
                </a:solidFill>
                <a:effectLst/>
                <a:latin typeface="楷体" panose="02010609060101010101" charset="-122"/>
                <a:ea typeface="楷体" panose="02010609060101010101" charset="-122"/>
                <a:cs typeface="楷体" panose="02010609060101010101" charset="-122"/>
              </a:rPr>
              <a:t>socket</a:t>
            </a:r>
            <a:r>
              <a:rPr lang="zh-CN" altLang="zh-CN" sz="1600" kern="100" dirty="0">
                <a:solidFill>
                  <a:schemeClr val="bg1"/>
                </a:solidFill>
                <a:effectLst/>
                <a:latin typeface="楷体" panose="02010609060101010101" charset="-122"/>
                <a:ea typeface="楷体" panose="02010609060101010101" charset="-122"/>
                <a:cs typeface="楷体" panose="02010609060101010101" charset="-122"/>
              </a:rPr>
              <a:t>的函数，能够发送标志位</a:t>
            </a:r>
          </a:p>
        </p:txBody>
      </p:sp>
      <p:sp>
        <p:nvSpPr>
          <p:cNvPr id="6" name="文本框 5"/>
          <p:cNvSpPr txBox="1"/>
          <p:nvPr/>
        </p:nvSpPr>
        <p:spPr>
          <a:xfrm>
            <a:off x="323819" y="5487101"/>
            <a:ext cx="4985279" cy="583565"/>
          </a:xfrm>
          <a:prstGeom prst="rect">
            <a:avLst/>
          </a:prstGeom>
          <a:noFill/>
        </p:spPr>
        <p:txBody>
          <a:bodyPr wrap="square" rtlCol="0">
            <a:spAutoFit/>
          </a:bodyPr>
          <a:lstStyle/>
          <a:p>
            <a:r>
              <a:rPr lang="zh-CN" altLang="zh-CN" sz="1600" kern="100" dirty="0">
                <a:solidFill>
                  <a:schemeClr val="bg1"/>
                </a:solidFill>
                <a:effectLst/>
                <a:latin typeface="楷体" panose="02010609060101010101" charset="-122"/>
                <a:ea typeface="楷体" panose="02010609060101010101" charset="-122"/>
                <a:cs typeface="Times New Roman" panose="02020603050405020304" pitchFamily="18" charset="0"/>
              </a:rPr>
              <a:t>小车的接收端（服务端）</a:t>
            </a:r>
            <a:r>
              <a:rPr lang="zh-CN" altLang="en-US" sz="1600" kern="100" dirty="0">
                <a:solidFill>
                  <a:schemeClr val="bg1"/>
                </a:solidFill>
                <a:effectLst/>
                <a:latin typeface="楷体" panose="02010609060101010101" charset="-122"/>
                <a:ea typeface="楷体" panose="02010609060101010101" charset="-122"/>
                <a:cs typeface="Times New Roman" panose="02020603050405020304" pitchFamily="18" charset="0"/>
              </a:rPr>
              <a:t>，接收标志位并且进行移动操作</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11994" y="332656"/>
              <a:ext cx="35369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火星车控制</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11" name="标题 1"/>
          <p:cNvSpPr>
            <a:spLocks noGrp="1"/>
          </p:cNvSpPr>
          <p:nvPr/>
        </p:nvSpPr>
        <p:spPr>
          <a:xfrm>
            <a:off x="263459" y="984106"/>
            <a:ext cx="6175342" cy="945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65">
                <a:solidFill>
                  <a:schemeClr val="bg1"/>
                </a:solidFill>
                <a:latin typeface="楷体" panose="02010609060101010101" charset="-122"/>
                <a:ea typeface="楷体" panose="02010609060101010101" charset="-122"/>
                <a:cs typeface="楷体" panose="02010609060101010101" charset="-122"/>
              </a:rPr>
              <a:t>按键模块操作</a:t>
            </a:r>
            <a:r>
              <a:rPr lang="en-US" altLang="zh-CN" sz="2665">
                <a:solidFill>
                  <a:schemeClr val="bg1"/>
                </a:solidFill>
                <a:latin typeface="楷体" panose="02010609060101010101" charset="-122"/>
                <a:ea typeface="楷体" panose="02010609060101010101" charset="-122"/>
                <a:cs typeface="楷体" panose="02010609060101010101" charset="-122"/>
              </a:rPr>
              <a:t>vtk</a:t>
            </a:r>
            <a:r>
              <a:rPr lang="zh-CN" altLang="en-US" sz="2665">
                <a:solidFill>
                  <a:schemeClr val="bg1"/>
                </a:solidFill>
                <a:latin typeface="楷体" panose="02010609060101010101" charset="-122"/>
                <a:ea typeface="楷体" panose="02010609060101010101" charset="-122"/>
                <a:cs typeface="楷体" panose="02010609060101010101" charset="-122"/>
              </a:rPr>
              <a:t>模型与小车实体移动</a:t>
            </a:r>
            <a:endParaRPr lang="zh-CN" altLang="en-US" sz="2665" dirty="0">
              <a:solidFill>
                <a:schemeClr val="bg1"/>
              </a:solidFill>
              <a:latin typeface="楷体" panose="02010609060101010101" charset="-122"/>
              <a:ea typeface="楷体" panose="02010609060101010101" charset="-122"/>
              <a:cs typeface="楷体" panose="02010609060101010101" charset="-122"/>
            </a:endParaRPr>
          </a:p>
        </p:txBody>
      </p:sp>
      <p:pic>
        <p:nvPicPr>
          <p:cNvPr id="12" name="内容占位符 6"/>
          <p:cNvPicPr>
            <a:picLocks noGrp="1"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214" y="1628747"/>
            <a:ext cx="3498130" cy="2244118"/>
          </a:xfrm>
          <a:prstGeom prst="rect">
            <a:avLst/>
          </a:prstGeom>
        </p:spPr>
      </p:pic>
      <p:pic>
        <p:nvPicPr>
          <p:cNvPr id="13" name="图片 12"/>
          <p:cNvPicPr>
            <a:picLocks noChangeAspect="1"/>
          </p:cNvPicPr>
          <p:nvPr/>
        </p:nvPicPr>
        <p:blipFill>
          <a:blip r:embed="rId10"/>
          <a:stretch>
            <a:fillRect/>
          </a:stretch>
        </p:blipFill>
        <p:spPr>
          <a:xfrm>
            <a:off x="6167584" y="1340345"/>
            <a:ext cx="4267287" cy="2783013"/>
          </a:xfrm>
          <a:prstGeom prst="rect">
            <a:avLst/>
          </a:prstGeom>
        </p:spPr>
      </p:pic>
      <p:sp>
        <p:nvSpPr>
          <p:cNvPr id="14" name="箭头: 下 7"/>
          <p:cNvSpPr/>
          <p:nvPr/>
        </p:nvSpPr>
        <p:spPr>
          <a:xfrm>
            <a:off x="1720043" y="364490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3583" y="4724908"/>
            <a:ext cx="3811571" cy="2046734"/>
          </a:xfrm>
          <a:prstGeom prst="rect">
            <a:avLst/>
          </a:prstGeom>
        </p:spPr>
      </p:pic>
      <p:pic>
        <p:nvPicPr>
          <p:cNvPr id="16" name="图片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7824" y="4598170"/>
            <a:ext cx="3013435" cy="2260076"/>
          </a:xfrm>
          <a:prstGeom prst="rect">
            <a:avLst/>
          </a:prstGeom>
        </p:spPr>
      </p:pic>
      <p:sp>
        <p:nvSpPr>
          <p:cNvPr id="17" name="箭头: 右 12"/>
          <p:cNvSpPr/>
          <p:nvPr/>
        </p:nvSpPr>
        <p:spPr>
          <a:xfrm>
            <a:off x="7460806" y="532460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8761" y="4436880"/>
            <a:ext cx="3305666" cy="2479250"/>
          </a:xfrm>
          <a:prstGeom prst="rect">
            <a:avLst/>
          </a:prstGeom>
        </p:spPr>
      </p:pic>
      <p:sp>
        <p:nvSpPr>
          <p:cNvPr id="19" name="文本框 18"/>
          <p:cNvSpPr txBox="1"/>
          <p:nvPr/>
        </p:nvSpPr>
        <p:spPr>
          <a:xfrm>
            <a:off x="623371" y="3933459"/>
            <a:ext cx="2677213" cy="369332"/>
          </a:xfrm>
          <a:prstGeom prst="rect">
            <a:avLst/>
          </a:prstGeom>
          <a:noFill/>
        </p:spPr>
        <p:txBody>
          <a:bodyPr wrap="square" rtlCol="0">
            <a:spAutoFit/>
          </a:bodyPr>
          <a:lstStyle/>
          <a:p>
            <a:r>
              <a:rPr lang="zh-CN" altLang="en-US">
                <a:solidFill>
                  <a:schemeClr val="bg1"/>
                </a:solidFill>
              </a:rPr>
              <a:t>模型移动</a:t>
            </a:r>
            <a:endParaRPr lang="zh-CN" altLang="en-US" dirty="0">
              <a:solidFill>
                <a:schemeClr val="bg1"/>
              </a:solidFill>
            </a:endParaRPr>
          </a:p>
        </p:txBody>
      </p:sp>
      <p:sp>
        <p:nvSpPr>
          <p:cNvPr id="20" name="文本框 19"/>
          <p:cNvSpPr txBox="1"/>
          <p:nvPr/>
        </p:nvSpPr>
        <p:spPr>
          <a:xfrm>
            <a:off x="7381259" y="5809234"/>
            <a:ext cx="2677213" cy="369332"/>
          </a:xfrm>
          <a:prstGeom prst="rect">
            <a:avLst/>
          </a:prstGeom>
          <a:noFill/>
        </p:spPr>
        <p:txBody>
          <a:bodyPr wrap="square" rtlCol="0">
            <a:spAutoFit/>
          </a:bodyPr>
          <a:lstStyle/>
          <a:p>
            <a:r>
              <a:rPr lang="zh-CN" altLang="en-US">
                <a:solidFill>
                  <a:schemeClr val="bg1"/>
                </a:solidFill>
              </a:rPr>
              <a:t>小车移动</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911994" y="332656"/>
              <a:ext cx="35369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火星车控制</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4" name="标题 1"/>
          <p:cNvSpPr>
            <a:spLocks noGrp="1"/>
          </p:cNvSpPr>
          <p:nvPr/>
        </p:nvSpPr>
        <p:spPr>
          <a:xfrm>
            <a:off x="911479" y="764690"/>
            <a:ext cx="10506456" cy="11978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schemeClr val="bg1"/>
                </a:solidFill>
                <a:latin typeface="楷体" panose="02010609060101010101" charset="-122"/>
                <a:ea typeface="楷体" panose="02010609060101010101" charset="-122"/>
              </a:rPr>
              <a:t>数据保存模块</a:t>
            </a:r>
          </a:p>
        </p:txBody>
      </p:sp>
      <p:sp>
        <p:nvSpPr>
          <p:cNvPr id="5" name="内容占位符 2"/>
          <p:cNvSpPr>
            <a:spLocks noGrp="1"/>
          </p:cNvSpPr>
          <p:nvPr/>
        </p:nvSpPr>
        <p:spPr>
          <a:xfrm>
            <a:off x="983869" y="2060725"/>
            <a:ext cx="10506456" cy="530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a:solidFill>
                  <a:schemeClr val="bg1"/>
                </a:solidFill>
                <a:effectLst/>
                <a:latin typeface="楷体" panose="02010609060101010101" charset="-122"/>
                <a:ea typeface="楷体" panose="02010609060101010101" charset="-122"/>
                <a:cs typeface="楷体" panose="02010609060101010101" charset="-122"/>
              </a:rPr>
              <a:t>作为火星探测车，自然有能够保存数据到电脑这一端的功能，这里达到了，以日期为文件名创建</a:t>
            </a:r>
            <a:r>
              <a:rPr lang="en-US" altLang="zh-CN" sz="2400">
                <a:solidFill>
                  <a:schemeClr val="bg1"/>
                </a:solidFill>
                <a:effectLst/>
                <a:latin typeface="楷体" panose="02010609060101010101" charset="-122"/>
                <a:ea typeface="楷体" panose="02010609060101010101" charset="-122"/>
                <a:cs typeface="楷体" panose="02010609060101010101" charset="-122"/>
              </a:rPr>
              <a:t>txt</a:t>
            </a:r>
            <a:r>
              <a:rPr lang="zh-CN" altLang="en-US" sz="2400">
                <a:solidFill>
                  <a:schemeClr val="bg1"/>
                </a:solidFill>
                <a:effectLst/>
                <a:latin typeface="楷体" panose="02010609060101010101" charset="-122"/>
                <a:ea typeface="楷体" panose="02010609060101010101" charset="-122"/>
                <a:cs typeface="楷体" panose="02010609060101010101" charset="-122"/>
              </a:rPr>
              <a:t>文件，前缀为实时时间，后缀保存坐标</a:t>
            </a:r>
          </a:p>
        </p:txBody>
      </p:sp>
      <p:pic>
        <p:nvPicPr>
          <p:cNvPr id="6" name="图片 5"/>
          <p:cNvPicPr>
            <a:picLocks noChangeAspect="1"/>
          </p:cNvPicPr>
          <p:nvPr/>
        </p:nvPicPr>
        <p:blipFill>
          <a:blip r:embed="rId9"/>
          <a:stretch>
            <a:fillRect/>
          </a:stretch>
        </p:blipFill>
        <p:spPr>
          <a:xfrm>
            <a:off x="482221" y="3380763"/>
            <a:ext cx="5465162" cy="2322693"/>
          </a:xfrm>
          <a:prstGeom prst="rect">
            <a:avLst/>
          </a:prstGeom>
        </p:spPr>
      </p:pic>
      <p:pic>
        <p:nvPicPr>
          <p:cNvPr id="1026" name="图片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244618" y="3442246"/>
            <a:ext cx="5465161" cy="21997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244618" y="5422000"/>
            <a:ext cx="5465161" cy="219972"/>
          </a:xfrm>
          <a:prstGeom prst="rect">
            <a:avLst/>
          </a:prstGeom>
          <a:solidFill>
            <a:srgbClr val="000000">
              <a:alpha val="50000"/>
            </a:srgbClr>
          </a:solidFill>
          <a:ln>
            <a:noFill/>
          </a:ln>
        </p:spPr>
        <p:txBody>
          <a:bodyPr wrap="square" rtlCol="0">
            <a:noAutofit/>
          </a:bodyPr>
          <a:lstStyle/>
          <a:p>
            <a:pPr algn="ctr">
              <a:spcAft>
                <a:spcPts val="600"/>
              </a:spcAft>
            </a:pPr>
            <a:r>
              <a:rPr lang="zh-CN" altLang="en-US" sz="1300">
                <a:solidFill>
                  <a:srgbClr val="FFFFFF"/>
                </a:solidFill>
              </a:rPr>
              <a:t>保存时间与坐标</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数据采集</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9" name="内容占位符 8" descr="图示&#10;&#10;描述已自动生成"/>
          <p:cNvPicPr>
            <a:picLocks noGrp="1"/>
          </p:cNvPicPr>
          <p:nvPr/>
        </p:nvPicPr>
        <p:blipFill rotWithShape="1">
          <a:blip r:embed="rId9"/>
          <a:srcRect t="20638" r="-1" b="5057"/>
          <a:stretch>
            <a:fillRect/>
          </a:stretch>
        </p:blipFill>
        <p:spPr>
          <a:xfrm>
            <a:off x="263525" y="1124585"/>
            <a:ext cx="5155565" cy="1965960"/>
          </a:xfrm>
          <a:prstGeom prst="rect">
            <a:avLst/>
          </a:prstGeom>
        </p:spPr>
      </p:pic>
      <p:pic>
        <p:nvPicPr>
          <p:cNvPr id="4" name="内容占位符 3" descr="男人的照片上写着字&#10;&#10;描述已自动生成"/>
          <p:cNvPicPr>
            <a:picLocks noGrp="1"/>
          </p:cNvPicPr>
          <p:nvPr/>
        </p:nvPicPr>
        <p:blipFill>
          <a:blip r:embed="rId10"/>
          <a:stretch>
            <a:fillRect/>
          </a:stretch>
        </p:blipFill>
        <p:spPr>
          <a:xfrm>
            <a:off x="922338" y="3860483"/>
            <a:ext cx="3836988" cy="2733675"/>
          </a:xfrm>
          <a:prstGeom prst="rect">
            <a:avLst/>
          </a:prstGeom>
        </p:spPr>
      </p:pic>
      <p:pic>
        <p:nvPicPr>
          <p:cNvPr id="5" name="图片 4" descr="屏幕上的男人&#10;&#10;中度可信度描述已自动生成"/>
          <p:cNvPicPr/>
          <p:nvPr/>
        </p:nvPicPr>
        <p:blipFill>
          <a:blip r:embed="rId11"/>
          <a:stretch>
            <a:fillRect/>
          </a:stretch>
        </p:blipFill>
        <p:spPr>
          <a:xfrm>
            <a:off x="4759008" y="3860483"/>
            <a:ext cx="6159500" cy="2733675"/>
          </a:xfrm>
          <a:prstGeom prst="rect">
            <a:avLst/>
          </a:prstGeom>
        </p:spPr>
      </p:pic>
      <p:sp>
        <p:nvSpPr>
          <p:cNvPr id="6" name="标题 1"/>
          <p:cNvSpPr>
            <a:spLocks noGrp="1"/>
          </p:cNvSpPr>
          <p:nvPr/>
        </p:nvSpPr>
        <p:spPr>
          <a:xfrm>
            <a:off x="5951855" y="1340485"/>
            <a:ext cx="5568315" cy="857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a:solidFill>
                  <a:srgbClr val="FFFFFF"/>
                </a:solidFill>
                <a:latin typeface="楷体" panose="02010609060101010101" charset="-122"/>
                <a:ea typeface="楷体" panose="02010609060101010101" charset="-122"/>
                <a:cs typeface="楷体" panose="02010609060101010101" charset="-122"/>
              </a:rPr>
              <a:t>tkinter</a:t>
            </a:r>
            <a:r>
              <a:rPr lang="zh-CN" altLang="en-US" sz="4000">
                <a:solidFill>
                  <a:srgbClr val="FFFFFF"/>
                </a:solidFill>
                <a:latin typeface="楷体" panose="02010609060101010101" charset="-122"/>
                <a:ea typeface="楷体" panose="02010609060101010101" charset="-122"/>
                <a:cs typeface="楷体" panose="02010609060101010101" charset="-122"/>
              </a:rPr>
              <a:t>界面和图像保存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数据采集</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7" name="标题 1"/>
          <p:cNvSpPr>
            <a:spLocks noGrp="1"/>
          </p:cNvSpPr>
          <p:nvPr/>
        </p:nvSpPr>
        <p:spPr>
          <a:xfrm>
            <a:off x="263525" y="1268730"/>
            <a:ext cx="5568315" cy="857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solidFill>
                  <a:srgbClr val="FFFFFF"/>
                </a:solidFill>
                <a:latin typeface="楷体" panose="02010609060101010101" charset="-122"/>
                <a:ea typeface="楷体" panose="02010609060101010101" charset="-122"/>
                <a:cs typeface="楷体" panose="02010609060101010101" charset="-122"/>
              </a:rPr>
              <a:t>传感器数据采集</a:t>
            </a:r>
          </a:p>
        </p:txBody>
      </p:sp>
      <p:pic>
        <p:nvPicPr>
          <p:cNvPr id="8" name="图片 7"/>
          <p:cNvPicPr>
            <a:picLocks noChangeAspect="1"/>
          </p:cNvPicPr>
          <p:nvPr/>
        </p:nvPicPr>
        <p:blipFill>
          <a:blip r:embed="rId9"/>
          <a:stretch>
            <a:fillRect/>
          </a:stretch>
        </p:blipFill>
        <p:spPr>
          <a:xfrm>
            <a:off x="9480550" y="1556385"/>
            <a:ext cx="2315845" cy="3082925"/>
          </a:xfrm>
          <a:prstGeom prst="rect">
            <a:avLst/>
          </a:prstGeom>
        </p:spPr>
      </p:pic>
      <p:pic>
        <p:nvPicPr>
          <p:cNvPr id="10" name="图片 9"/>
          <p:cNvPicPr>
            <a:picLocks noChangeAspect="1"/>
          </p:cNvPicPr>
          <p:nvPr/>
        </p:nvPicPr>
        <p:blipFill>
          <a:blip r:embed="rId10"/>
          <a:stretch>
            <a:fillRect/>
          </a:stretch>
        </p:blipFill>
        <p:spPr>
          <a:xfrm>
            <a:off x="7392035" y="1556385"/>
            <a:ext cx="1973580" cy="1917700"/>
          </a:xfrm>
          <a:prstGeom prst="rect">
            <a:avLst/>
          </a:prstGeom>
        </p:spPr>
      </p:pic>
      <p:pic>
        <p:nvPicPr>
          <p:cNvPr id="11" name="图片 10"/>
          <p:cNvPicPr>
            <a:picLocks noChangeAspect="1"/>
          </p:cNvPicPr>
          <p:nvPr/>
        </p:nvPicPr>
        <p:blipFill>
          <a:blip r:embed="rId11"/>
          <a:stretch>
            <a:fillRect/>
          </a:stretch>
        </p:blipFill>
        <p:spPr>
          <a:xfrm>
            <a:off x="7447280" y="3573145"/>
            <a:ext cx="1918335" cy="2670175"/>
          </a:xfrm>
          <a:prstGeom prst="rect">
            <a:avLst/>
          </a:prstGeom>
        </p:spPr>
      </p:pic>
      <p:pic>
        <p:nvPicPr>
          <p:cNvPr id="12" name="图片 11"/>
          <p:cNvPicPr>
            <a:picLocks noChangeAspect="1"/>
          </p:cNvPicPr>
          <p:nvPr/>
        </p:nvPicPr>
        <p:blipFill>
          <a:blip r:embed="rId12"/>
          <a:stretch>
            <a:fillRect/>
          </a:stretch>
        </p:blipFill>
        <p:spPr>
          <a:xfrm>
            <a:off x="9480550" y="4796790"/>
            <a:ext cx="2315845" cy="1652905"/>
          </a:xfrm>
          <a:prstGeom prst="rect">
            <a:avLst/>
          </a:prstGeom>
        </p:spPr>
      </p:pic>
      <p:sp>
        <p:nvSpPr>
          <p:cNvPr id="13" name="文本框 12"/>
          <p:cNvSpPr txBox="1"/>
          <p:nvPr/>
        </p:nvSpPr>
        <p:spPr>
          <a:xfrm>
            <a:off x="260985" y="2404745"/>
            <a:ext cx="6812280" cy="2251710"/>
          </a:xfrm>
          <a:prstGeom prst="rect">
            <a:avLst/>
          </a:prstGeom>
          <a:noFill/>
        </p:spPr>
        <p:txBody>
          <a:bodyPr wrap="none" rtlCol="0">
            <a:spAutoFit/>
          </a:bodyPr>
          <a:lstStyle/>
          <a:p>
            <a:pPr>
              <a:lnSpc>
                <a:spcPct val="130000"/>
              </a:lnSpc>
            </a:pPr>
            <a:r>
              <a:rPr lang="zh-CN" altLang="en-US" sz="3600" dirty="0">
                <a:solidFill>
                  <a:schemeClr val="bg1"/>
                </a:solidFill>
                <a:latin typeface="楷体" panose="02010609060101010101" charset="-122"/>
                <a:ea typeface="楷体" panose="02010609060101010101" charset="-122"/>
                <a:cs typeface="楷体" panose="02010609060101010101" charset="-122"/>
              </a:rPr>
              <a:t>超声波传感器</a:t>
            </a:r>
            <a:r>
              <a:rPr lang="en-US" altLang="zh-CN" sz="3600" dirty="0">
                <a:solidFill>
                  <a:schemeClr val="bg1"/>
                </a:solidFill>
                <a:latin typeface="楷体" panose="02010609060101010101" charset="-122"/>
                <a:ea typeface="楷体" panose="02010609060101010101" charset="-122"/>
                <a:cs typeface="楷体" panose="02010609060101010101" charset="-122"/>
              </a:rPr>
              <a:t>-</a:t>
            </a:r>
            <a:r>
              <a:rPr lang="zh-CN" altLang="en-US" sz="3600" dirty="0">
                <a:solidFill>
                  <a:schemeClr val="bg1"/>
                </a:solidFill>
                <a:latin typeface="楷体" panose="02010609060101010101" charset="-122"/>
                <a:ea typeface="楷体" panose="02010609060101010101" charset="-122"/>
                <a:cs typeface="楷体" panose="02010609060101010101" charset="-122"/>
              </a:rPr>
              <a:t>直接接入</a:t>
            </a:r>
          </a:p>
          <a:p>
            <a:pPr>
              <a:lnSpc>
                <a:spcPct val="130000"/>
              </a:lnSpc>
            </a:pPr>
            <a:r>
              <a:rPr lang="zh-CN" altLang="en-US" sz="3600" dirty="0">
                <a:solidFill>
                  <a:schemeClr val="bg1"/>
                </a:solidFill>
                <a:latin typeface="楷体" panose="02010609060101010101" charset="-122"/>
                <a:ea typeface="楷体" panose="02010609060101010101" charset="-122"/>
                <a:cs typeface="楷体" panose="02010609060101010101" charset="-122"/>
              </a:rPr>
              <a:t>光敏传感器</a:t>
            </a:r>
            <a:r>
              <a:rPr lang="en-US" altLang="zh-CN" sz="3600" dirty="0">
                <a:solidFill>
                  <a:schemeClr val="bg1"/>
                </a:solidFill>
                <a:latin typeface="楷体" panose="02010609060101010101" charset="-122"/>
                <a:ea typeface="楷体" panose="02010609060101010101" charset="-122"/>
                <a:cs typeface="楷体" panose="02010609060101010101" charset="-122"/>
              </a:rPr>
              <a:t>-</a:t>
            </a:r>
            <a:r>
              <a:rPr lang="zh-CN" altLang="en-US" sz="3600" dirty="0">
                <a:solidFill>
                  <a:schemeClr val="bg1"/>
                </a:solidFill>
                <a:latin typeface="楷体" panose="02010609060101010101" charset="-122"/>
                <a:ea typeface="楷体" panose="02010609060101010101" charset="-122"/>
                <a:cs typeface="楷体" panose="02010609060101010101" charset="-122"/>
              </a:rPr>
              <a:t>通过数模转换器接入</a:t>
            </a:r>
          </a:p>
          <a:p>
            <a:pPr>
              <a:lnSpc>
                <a:spcPct val="130000"/>
              </a:lnSpc>
            </a:pPr>
            <a:r>
              <a:rPr lang="zh-CN" altLang="en-US" sz="3600" dirty="0">
                <a:solidFill>
                  <a:schemeClr val="bg1"/>
                </a:solidFill>
                <a:latin typeface="楷体" panose="02010609060101010101" charset="-122"/>
                <a:ea typeface="楷体" panose="02010609060101010101" charset="-122"/>
                <a:cs typeface="楷体" panose="02010609060101010101" charset="-122"/>
              </a:rPr>
              <a:t>温湿度传感器</a:t>
            </a:r>
            <a:r>
              <a:rPr lang="en-US" altLang="zh-CN" sz="3600" dirty="0">
                <a:solidFill>
                  <a:schemeClr val="bg1"/>
                </a:solidFill>
                <a:latin typeface="楷体" panose="02010609060101010101" charset="-122"/>
                <a:ea typeface="楷体" panose="02010609060101010101" charset="-122"/>
                <a:cs typeface="楷体" panose="02010609060101010101" charset="-122"/>
              </a:rPr>
              <a:t>-</a:t>
            </a:r>
            <a:r>
              <a:rPr lang="zh-CN" altLang="en-US" sz="3600" dirty="0">
                <a:solidFill>
                  <a:schemeClr val="bg1"/>
                </a:solidFill>
                <a:latin typeface="楷体" panose="02010609060101010101" charset="-122"/>
                <a:ea typeface="楷体" panose="02010609060101010101" charset="-122"/>
                <a:cs typeface="楷体" panose="02010609060101010101" charset="-122"/>
              </a:rPr>
              <a:t>通过</a:t>
            </a:r>
            <a:r>
              <a:rPr lang="en-US" altLang="zh-CN" sz="3600" dirty="0">
                <a:solidFill>
                  <a:schemeClr val="bg1"/>
                </a:solidFill>
                <a:latin typeface="楷体" panose="02010609060101010101" charset="-122"/>
                <a:ea typeface="楷体" panose="02010609060101010101" charset="-122"/>
                <a:cs typeface="楷体" panose="02010609060101010101" charset="-122"/>
              </a:rPr>
              <a:t>DHT11</a:t>
            </a:r>
            <a:r>
              <a:rPr lang="zh-CN" altLang="en-US" sz="3600" dirty="0">
                <a:solidFill>
                  <a:schemeClr val="bg1"/>
                </a:solidFill>
                <a:latin typeface="楷体" panose="02010609060101010101" charset="-122"/>
                <a:ea typeface="楷体" panose="02010609060101010101" charset="-122"/>
                <a:cs typeface="楷体" panose="02010609060101010101" charset="-122"/>
              </a:rPr>
              <a:t>库接入</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数据采集</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4" name="标题 1"/>
          <p:cNvSpPr>
            <a:spLocks noGrp="1"/>
          </p:cNvSpPr>
          <p:nvPr/>
        </p:nvSpPr>
        <p:spPr>
          <a:xfrm>
            <a:off x="263525" y="1268730"/>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a:solidFill>
                  <a:srgbClr val="FFFFFF"/>
                </a:solidFill>
                <a:latin typeface="楷体" panose="02010609060101010101" charset="-122"/>
                <a:ea typeface="楷体" panose="02010609060101010101" charset="-122"/>
                <a:cs typeface="楷体" panose="02010609060101010101" charset="-122"/>
              </a:rPr>
              <a:t>Socket</a:t>
            </a:r>
            <a:r>
              <a:rPr lang="zh-CN" altLang="en-US" sz="3900">
                <a:solidFill>
                  <a:srgbClr val="FFFFFF"/>
                </a:solidFill>
                <a:latin typeface="楷体" panose="02010609060101010101" charset="-122"/>
                <a:ea typeface="楷体" panose="02010609060101010101" charset="-122"/>
                <a:cs typeface="楷体" panose="02010609060101010101" charset="-122"/>
              </a:rPr>
              <a:t>数据传输</a:t>
            </a:r>
          </a:p>
          <a:p>
            <a:r>
              <a:rPr lang="zh-CN" altLang="en-US" sz="3900">
                <a:solidFill>
                  <a:srgbClr val="FFFFFF"/>
                </a:solidFill>
                <a:latin typeface="楷体" panose="02010609060101010101" charset="-122"/>
                <a:ea typeface="楷体" panose="02010609060101010101" charset="-122"/>
                <a:cs typeface="楷体" panose="02010609060101010101" charset="-122"/>
              </a:rPr>
              <a:t>设立校验位，防止误传</a:t>
            </a:r>
          </a:p>
        </p:txBody>
      </p:sp>
      <p:pic>
        <p:nvPicPr>
          <p:cNvPr id="5" name="图片 4"/>
          <p:cNvPicPr>
            <a:picLocks noChangeAspect="1"/>
          </p:cNvPicPr>
          <p:nvPr/>
        </p:nvPicPr>
        <p:blipFill>
          <a:blip r:embed="rId9"/>
          <a:stretch>
            <a:fillRect/>
          </a:stretch>
        </p:blipFill>
        <p:spPr>
          <a:xfrm>
            <a:off x="5664200" y="1124585"/>
            <a:ext cx="4945380" cy="1684020"/>
          </a:xfrm>
          <a:prstGeom prst="rect">
            <a:avLst/>
          </a:prstGeom>
        </p:spPr>
      </p:pic>
      <p:pic>
        <p:nvPicPr>
          <p:cNvPr id="6" name="图片 5"/>
          <p:cNvPicPr>
            <a:picLocks noChangeAspect="1"/>
          </p:cNvPicPr>
          <p:nvPr/>
        </p:nvPicPr>
        <p:blipFill>
          <a:blip r:embed="rId10"/>
          <a:stretch>
            <a:fillRect/>
          </a:stretch>
        </p:blipFill>
        <p:spPr>
          <a:xfrm>
            <a:off x="5664200" y="2837815"/>
            <a:ext cx="4944110" cy="1776095"/>
          </a:xfrm>
          <a:prstGeom prst="rect">
            <a:avLst/>
          </a:prstGeom>
        </p:spPr>
      </p:pic>
      <p:pic>
        <p:nvPicPr>
          <p:cNvPr id="9" name="图片 8"/>
          <p:cNvPicPr>
            <a:picLocks noChangeAspect="1"/>
          </p:cNvPicPr>
          <p:nvPr/>
        </p:nvPicPr>
        <p:blipFill>
          <a:blip r:embed="rId11"/>
          <a:stretch>
            <a:fillRect/>
          </a:stretch>
        </p:blipFill>
        <p:spPr>
          <a:xfrm>
            <a:off x="4367530" y="4643120"/>
            <a:ext cx="7724775" cy="1789430"/>
          </a:xfrm>
          <a:prstGeom prst="rect">
            <a:avLst/>
          </a:prstGeom>
        </p:spPr>
      </p:pic>
      <p:sp>
        <p:nvSpPr>
          <p:cNvPr id="14" name="标题 1"/>
          <p:cNvSpPr>
            <a:spLocks noGrp="1"/>
          </p:cNvSpPr>
          <p:nvPr/>
        </p:nvSpPr>
        <p:spPr>
          <a:xfrm>
            <a:off x="335280" y="3296920"/>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900">
                <a:solidFill>
                  <a:srgbClr val="FFFFFF"/>
                </a:solidFill>
                <a:latin typeface="楷体" panose="02010609060101010101" charset="-122"/>
                <a:ea typeface="楷体" panose="02010609060101010101" charset="-122"/>
                <a:cs typeface="楷体" panose="02010609060101010101" charset="-122"/>
              </a:rPr>
              <a:t>树莓派发送数据</a:t>
            </a:r>
          </a:p>
        </p:txBody>
      </p:sp>
      <p:sp>
        <p:nvSpPr>
          <p:cNvPr id="15" name="标题 1"/>
          <p:cNvSpPr>
            <a:spLocks noGrp="1"/>
          </p:cNvSpPr>
          <p:nvPr/>
        </p:nvSpPr>
        <p:spPr>
          <a:xfrm>
            <a:off x="119380" y="5300980"/>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a:solidFill>
                  <a:srgbClr val="FFFFFF"/>
                </a:solidFill>
                <a:latin typeface="楷体" panose="02010609060101010101" charset="-122"/>
                <a:ea typeface="楷体" panose="02010609060101010101" charset="-122"/>
                <a:cs typeface="楷体" panose="02010609060101010101" charset="-122"/>
              </a:rPr>
              <a:t>PC</a:t>
            </a:r>
            <a:r>
              <a:rPr lang="zh-CN" altLang="en-US" sz="3900">
                <a:solidFill>
                  <a:srgbClr val="FFFFFF"/>
                </a:solidFill>
                <a:latin typeface="楷体" panose="02010609060101010101" charset="-122"/>
                <a:ea typeface="楷体" panose="02010609060101010101" charset="-122"/>
                <a:cs typeface="楷体" panose="02010609060101010101" charset="-122"/>
              </a:rPr>
              <a:t>接收数据存入</a:t>
            </a:r>
            <a:r>
              <a:rPr lang="en-US" altLang="zh-CN" sz="3900">
                <a:solidFill>
                  <a:srgbClr val="FFFFFF"/>
                </a:solidFill>
                <a:latin typeface="楷体" panose="02010609060101010101" charset="-122"/>
                <a:ea typeface="楷体" panose="02010609060101010101" charset="-122"/>
                <a:cs typeface="楷体" panose="02010609060101010101" charset="-122"/>
              </a:rPr>
              <a:t>TK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数据采集</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4" name="标题 1"/>
          <p:cNvSpPr>
            <a:spLocks noGrp="1"/>
          </p:cNvSpPr>
          <p:nvPr/>
        </p:nvSpPr>
        <p:spPr>
          <a:xfrm>
            <a:off x="263525" y="1268730"/>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a:solidFill>
                  <a:srgbClr val="FFFFFF"/>
                </a:solidFill>
                <a:latin typeface="楷体" panose="02010609060101010101" charset="-122"/>
                <a:ea typeface="楷体" panose="02010609060101010101" charset="-122"/>
                <a:cs typeface="楷体" panose="02010609060101010101" charset="-122"/>
              </a:rPr>
              <a:t>TK</a:t>
            </a:r>
            <a:r>
              <a:rPr lang="zh-CN" altLang="en-US" sz="3900">
                <a:solidFill>
                  <a:srgbClr val="FFFFFF"/>
                </a:solidFill>
                <a:latin typeface="楷体" panose="02010609060101010101" charset="-122"/>
                <a:ea typeface="楷体" panose="02010609060101010101" charset="-122"/>
                <a:cs typeface="楷体" panose="02010609060101010101" charset="-122"/>
              </a:rPr>
              <a:t>页面管理数据采集</a:t>
            </a:r>
          </a:p>
        </p:txBody>
      </p:sp>
      <p:sp>
        <p:nvSpPr>
          <p:cNvPr id="14" name="标题 1"/>
          <p:cNvSpPr>
            <a:spLocks noGrp="1"/>
          </p:cNvSpPr>
          <p:nvPr/>
        </p:nvSpPr>
        <p:spPr>
          <a:xfrm>
            <a:off x="3431540" y="3213100"/>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900">
                <a:solidFill>
                  <a:srgbClr val="FFFFFF"/>
                </a:solidFill>
                <a:latin typeface="楷体" panose="02010609060101010101" charset="-122"/>
                <a:ea typeface="楷体" panose="02010609060101010101" charset="-122"/>
                <a:cs typeface="楷体" panose="02010609060101010101" charset="-122"/>
              </a:rPr>
              <a:t>文字提示</a:t>
            </a:r>
          </a:p>
        </p:txBody>
      </p:sp>
      <p:sp>
        <p:nvSpPr>
          <p:cNvPr id="15" name="标题 1"/>
          <p:cNvSpPr>
            <a:spLocks noGrp="1"/>
          </p:cNvSpPr>
          <p:nvPr/>
        </p:nvSpPr>
        <p:spPr>
          <a:xfrm>
            <a:off x="3719830" y="5373370"/>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900">
                <a:solidFill>
                  <a:srgbClr val="FFFFFF"/>
                </a:solidFill>
                <a:latin typeface="楷体" panose="02010609060101010101" charset="-122"/>
                <a:ea typeface="楷体" panose="02010609060101010101" charset="-122"/>
                <a:cs typeface="楷体" panose="02010609060101010101" charset="-122"/>
              </a:rPr>
              <a:t>压力测试</a:t>
            </a:r>
          </a:p>
        </p:txBody>
      </p:sp>
      <p:pic>
        <p:nvPicPr>
          <p:cNvPr id="7" name="图片 6"/>
          <p:cNvPicPr>
            <a:picLocks noChangeAspect="1"/>
          </p:cNvPicPr>
          <p:nvPr/>
        </p:nvPicPr>
        <p:blipFill>
          <a:blip r:embed="rId9"/>
          <a:stretch>
            <a:fillRect/>
          </a:stretch>
        </p:blipFill>
        <p:spPr>
          <a:xfrm>
            <a:off x="5735955" y="1196340"/>
            <a:ext cx="5575935" cy="1433830"/>
          </a:xfrm>
          <a:prstGeom prst="rect">
            <a:avLst/>
          </a:prstGeom>
        </p:spPr>
      </p:pic>
      <p:pic>
        <p:nvPicPr>
          <p:cNvPr id="8" name="图片 7"/>
          <p:cNvPicPr>
            <a:picLocks noChangeAspect="1"/>
          </p:cNvPicPr>
          <p:nvPr/>
        </p:nvPicPr>
        <p:blipFill>
          <a:blip r:embed="rId10"/>
          <a:stretch>
            <a:fillRect/>
          </a:stretch>
        </p:blipFill>
        <p:spPr>
          <a:xfrm>
            <a:off x="839470" y="2685415"/>
            <a:ext cx="2430780" cy="2057400"/>
          </a:xfrm>
          <a:prstGeom prst="rect">
            <a:avLst/>
          </a:prstGeom>
        </p:spPr>
      </p:pic>
      <p:pic>
        <p:nvPicPr>
          <p:cNvPr id="10" name="图片 9"/>
          <p:cNvPicPr>
            <a:picLocks noChangeAspect="1"/>
          </p:cNvPicPr>
          <p:nvPr/>
        </p:nvPicPr>
        <p:blipFill>
          <a:blip r:embed="rId11"/>
          <a:stretch>
            <a:fillRect/>
          </a:stretch>
        </p:blipFill>
        <p:spPr>
          <a:xfrm>
            <a:off x="6671945" y="4149090"/>
            <a:ext cx="1797050" cy="27406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srcRect/>
          <a:stretch>
            <a:fillRect/>
          </a:stretch>
        </p:blipFill>
        <p:spPr>
          <a:xfrm rot="15300000">
            <a:off x="1598933" y="-439982"/>
            <a:ext cx="6416674" cy="6943596"/>
          </a:xfrm>
          <a:prstGeom prst="rect">
            <a:avLst/>
          </a:prstGeom>
        </p:spPr>
      </p:pic>
      <p:sp>
        <p:nvSpPr>
          <p:cNvPr id="10" name="文本框 9"/>
          <p:cNvSpPr txBox="1"/>
          <p:nvPr/>
        </p:nvSpPr>
        <p:spPr>
          <a:xfrm>
            <a:off x="5231720" y="3285785"/>
            <a:ext cx="2011680" cy="645160"/>
          </a:xfrm>
          <a:prstGeom prst="rect">
            <a:avLst/>
          </a:prstGeom>
          <a:noFill/>
        </p:spPr>
        <p:txBody>
          <a:bodyPr wrap="none" rtlCol="0">
            <a:spAutoFit/>
          </a:bodyPr>
          <a:lstStyle/>
          <a:p>
            <a:pPr algn="ctr"/>
            <a:r>
              <a:rPr lang="zh-CN" altLang="en-US" sz="3600" b="1" dirty="0">
                <a:solidFill>
                  <a:schemeClr val="bg1">
                    <a:lumMod val="85000"/>
                  </a:schemeClr>
                </a:solidFill>
                <a:cs typeface="+mn-ea"/>
                <a:sym typeface="+mn-lt"/>
              </a:rPr>
              <a:t>设计前景</a:t>
            </a:r>
          </a:p>
        </p:txBody>
      </p:sp>
      <p:sp>
        <p:nvSpPr>
          <p:cNvPr id="11" name="矩形 10"/>
          <p:cNvSpPr/>
          <p:nvPr/>
        </p:nvSpPr>
        <p:spPr>
          <a:xfrm>
            <a:off x="5201886" y="4005297"/>
            <a:ext cx="2070735" cy="368300"/>
          </a:xfrm>
          <a:prstGeom prst="rect">
            <a:avLst/>
          </a:prstGeom>
        </p:spPr>
        <p:txBody>
          <a:bodyPr wrap="none">
            <a:spAutoFit/>
          </a:bodyPr>
          <a:lstStyle/>
          <a:p>
            <a:pPr algn="l"/>
            <a:r>
              <a:rPr lang="zh-CN" altLang="en-US" dirty="0">
                <a:solidFill>
                  <a:schemeClr val="bg1"/>
                </a:solidFill>
                <a:cs typeface="+mn-ea"/>
                <a:sym typeface="+mn-lt"/>
              </a:rPr>
              <a:t>Design prospects</a:t>
            </a:r>
            <a:endParaRPr lang="zh-CN" altLang="en-US" dirty="0">
              <a:solidFill>
                <a:schemeClr val="bg1">
                  <a:lumMod val="85000"/>
                </a:schemeClr>
              </a:solidFill>
              <a:cs typeface="+mn-ea"/>
              <a:sym typeface="+mn-lt"/>
            </a:endParaRPr>
          </a:p>
        </p:txBody>
      </p:sp>
      <p:sp>
        <p:nvSpPr>
          <p:cNvPr id="12" name="文本框 11"/>
          <p:cNvSpPr txBox="1"/>
          <p:nvPr/>
        </p:nvSpPr>
        <p:spPr>
          <a:xfrm>
            <a:off x="5722208" y="1556792"/>
            <a:ext cx="1050288"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1</a:t>
            </a:r>
            <a:endParaRPr lang="zh-CN" altLang="en-US" sz="11500" dirty="0">
              <a:solidFill>
                <a:schemeClr val="bg1">
                  <a:lumMod val="85000"/>
                </a:schemeClr>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623704"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火箭发射</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数据采集</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pic>
        <p:nvPicPr>
          <p:cNvPr id="5" name="图片 4"/>
          <p:cNvPicPr>
            <a:picLocks noChangeAspect="1"/>
          </p:cNvPicPr>
          <p:nvPr/>
        </p:nvPicPr>
        <p:blipFill>
          <a:blip r:embed="rId9"/>
          <a:stretch>
            <a:fillRect/>
          </a:stretch>
        </p:blipFill>
        <p:spPr>
          <a:xfrm>
            <a:off x="5951855" y="1124585"/>
            <a:ext cx="6002655" cy="4195445"/>
          </a:xfrm>
          <a:prstGeom prst="rect">
            <a:avLst/>
          </a:prstGeom>
        </p:spPr>
      </p:pic>
      <p:sp>
        <p:nvSpPr>
          <p:cNvPr id="6" name="标题 1"/>
          <p:cNvSpPr>
            <a:spLocks noGrp="1"/>
          </p:cNvSpPr>
          <p:nvPr/>
        </p:nvSpPr>
        <p:spPr>
          <a:xfrm>
            <a:off x="263525" y="1844675"/>
            <a:ext cx="5568315" cy="8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900">
                <a:solidFill>
                  <a:srgbClr val="FFFFFF"/>
                </a:solidFill>
                <a:latin typeface="楷体" panose="02010609060101010101" charset="-122"/>
                <a:ea typeface="楷体" panose="02010609060101010101" charset="-122"/>
                <a:cs typeface="楷体" panose="02010609060101010101" charset="-122"/>
              </a:rPr>
              <a:t>数据保存</a:t>
            </a:r>
          </a:p>
          <a:p>
            <a:r>
              <a:rPr lang="zh-CN" altLang="en-US" sz="3900">
                <a:solidFill>
                  <a:srgbClr val="FFFFFF"/>
                </a:solidFill>
                <a:latin typeface="楷体" panose="02010609060101010101" charset="-122"/>
                <a:ea typeface="楷体" panose="02010609060101010101" charset="-122"/>
                <a:cs typeface="楷体" panose="02010609060101010101" charset="-122"/>
              </a:rPr>
              <a:t>根据选择，启用手动保存或者是自动保存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srcRect/>
          <a:stretch>
            <a:fillRect/>
          </a:stretch>
        </p:blipFill>
        <p:spPr>
          <a:xfrm rot="15300000">
            <a:off x="1598933" y="-439982"/>
            <a:ext cx="6416674" cy="6943596"/>
          </a:xfrm>
          <a:prstGeom prst="rect">
            <a:avLst/>
          </a:prstGeom>
        </p:spPr>
      </p:pic>
      <p:sp>
        <p:nvSpPr>
          <p:cNvPr id="10" name="文本框 9"/>
          <p:cNvSpPr txBox="1"/>
          <p:nvPr/>
        </p:nvSpPr>
        <p:spPr>
          <a:xfrm>
            <a:off x="5241245" y="3285785"/>
            <a:ext cx="2011680" cy="645160"/>
          </a:xfrm>
          <a:prstGeom prst="rect">
            <a:avLst/>
          </a:prstGeom>
          <a:noFill/>
        </p:spPr>
        <p:txBody>
          <a:bodyPr wrap="none" rtlCol="0">
            <a:spAutoFit/>
          </a:bodyPr>
          <a:lstStyle/>
          <a:p>
            <a:r>
              <a:rPr lang="zh-CN" altLang="en-US" sz="3600" b="1" dirty="0">
                <a:solidFill>
                  <a:schemeClr val="bg1">
                    <a:lumMod val="85000"/>
                  </a:schemeClr>
                </a:solidFill>
                <a:cs typeface="+mn-ea"/>
                <a:sym typeface="+mn-lt"/>
              </a:rPr>
              <a:t>成果展示</a:t>
            </a:r>
          </a:p>
        </p:txBody>
      </p:sp>
      <p:sp>
        <p:nvSpPr>
          <p:cNvPr id="11" name="矩形 10"/>
          <p:cNvSpPr/>
          <p:nvPr/>
        </p:nvSpPr>
        <p:spPr>
          <a:xfrm>
            <a:off x="4966619" y="3995772"/>
            <a:ext cx="2442845" cy="368300"/>
          </a:xfrm>
          <a:prstGeom prst="rect">
            <a:avLst/>
          </a:prstGeom>
        </p:spPr>
        <p:txBody>
          <a:bodyPr wrap="none">
            <a:spAutoFit/>
          </a:bodyPr>
          <a:lstStyle/>
          <a:p>
            <a:pPr algn="ctr"/>
            <a:r>
              <a:rPr lang="zh-CN" altLang="en-US" dirty="0">
                <a:solidFill>
                  <a:schemeClr val="bg1"/>
                </a:solidFill>
                <a:cs typeface="+mn-ea"/>
                <a:sym typeface="+mn-lt"/>
              </a:rPr>
              <a:t>Achievement display</a:t>
            </a:r>
            <a:endParaRPr lang="zh-CN" altLang="en-US" dirty="0">
              <a:solidFill>
                <a:schemeClr val="bg1">
                  <a:lumMod val="85000"/>
                </a:schemeClr>
              </a:solidFill>
              <a:cs typeface="+mn-ea"/>
              <a:sym typeface="+mn-lt"/>
            </a:endParaRPr>
          </a:p>
        </p:txBody>
      </p:sp>
      <p:sp>
        <p:nvSpPr>
          <p:cNvPr id="12" name="文本框 11"/>
          <p:cNvSpPr txBox="1"/>
          <p:nvPr/>
        </p:nvSpPr>
        <p:spPr>
          <a:xfrm>
            <a:off x="5722208" y="1556792"/>
            <a:ext cx="1050288"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4</a:t>
            </a:r>
            <a:endParaRPr lang="zh-CN" altLang="en-US" sz="11500" dirty="0">
              <a:solidFill>
                <a:schemeClr val="bg1">
                  <a:lumMod val="85000"/>
                </a:schemeClr>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9" cstate="screen"/>
            <a:srcRect/>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10" cstate="screen"/>
            <a:srcRect/>
            <a:stretch>
              <a:fillRect/>
            </a:stretch>
          </p:blipFill>
          <p:spPr>
            <a:xfrm flipH="1">
              <a:off x="9739942" y="1484784"/>
              <a:ext cx="2452057" cy="5373216"/>
            </a:xfrm>
            <a:prstGeom prst="rect">
              <a:avLst/>
            </a:prstGeom>
          </p:spPr>
        </p:pic>
      </p:grpSp>
      <p:sp>
        <p:nvSpPr>
          <p:cNvPr id="4" name="文本框 3"/>
          <p:cNvSpPr txBox="1"/>
          <p:nvPr/>
        </p:nvSpPr>
        <p:spPr>
          <a:xfrm>
            <a:off x="4444365" y="116205"/>
            <a:ext cx="3383280" cy="811530"/>
          </a:xfrm>
          <a:prstGeom prst="rect">
            <a:avLst/>
          </a:prstGeom>
          <a:noFill/>
        </p:spPr>
        <p:txBody>
          <a:bodyPr wrap="none" rtlCol="0">
            <a:spAutoFit/>
          </a:bodyPr>
          <a:lstStyle/>
          <a:p>
            <a:pPr>
              <a:lnSpc>
                <a:spcPct val="130000"/>
              </a:lnSpc>
            </a:pPr>
            <a:r>
              <a:rPr lang="zh-CN" altLang="en-US" sz="3600" dirty="0">
                <a:solidFill>
                  <a:schemeClr val="bg1"/>
                </a:solidFill>
                <a:latin typeface="楷体" panose="02010609060101010101" charset="-122"/>
                <a:ea typeface="楷体" panose="02010609060101010101" charset="-122"/>
              </a:rPr>
              <a:t>数量众多的建模</a:t>
            </a:r>
          </a:p>
        </p:txBody>
      </p:sp>
      <p:pic>
        <p:nvPicPr>
          <p:cNvPr id="5" name="图片 4" descr="图片包含 形状&#10;&#10;描述已自动生成"/>
          <p:cNvPicPr/>
          <p:nvPr/>
        </p:nvPicPr>
        <p:blipFill>
          <a:blip r:embed="rId11"/>
          <a:stretch>
            <a:fillRect/>
          </a:stretch>
        </p:blipFill>
        <p:spPr>
          <a:xfrm>
            <a:off x="304535" y="1268716"/>
            <a:ext cx="1995466" cy="2945339"/>
          </a:xfrm>
          <a:prstGeom prst="rect">
            <a:avLst/>
          </a:prstGeom>
        </p:spPr>
      </p:pic>
      <p:pic>
        <p:nvPicPr>
          <p:cNvPr id="6" name="图片 5" descr="图片包含 正方形&#10;&#10;描述已自动生成"/>
          <p:cNvPicPr/>
          <p:nvPr/>
        </p:nvPicPr>
        <p:blipFill>
          <a:blip r:embed="rId12"/>
          <a:stretch>
            <a:fillRect/>
          </a:stretch>
        </p:blipFill>
        <p:spPr>
          <a:xfrm>
            <a:off x="2489158" y="1268717"/>
            <a:ext cx="1840896" cy="1812575"/>
          </a:xfrm>
          <a:prstGeom prst="rect">
            <a:avLst/>
          </a:prstGeom>
        </p:spPr>
      </p:pic>
      <p:pic>
        <p:nvPicPr>
          <p:cNvPr id="7" name="图片 6" descr="桌子上的墨镜&#10;&#10;低可信度描述已自动生成"/>
          <p:cNvPicPr/>
          <p:nvPr/>
        </p:nvPicPr>
        <p:blipFill>
          <a:blip r:embed="rId13"/>
          <a:stretch>
            <a:fillRect/>
          </a:stretch>
        </p:blipFill>
        <p:spPr>
          <a:xfrm>
            <a:off x="305065" y="4724854"/>
            <a:ext cx="3044697" cy="1641488"/>
          </a:xfrm>
          <a:prstGeom prst="rect">
            <a:avLst/>
          </a:prstGeom>
        </p:spPr>
      </p:pic>
      <p:pic>
        <p:nvPicPr>
          <p:cNvPr id="8" name="内容占位符 3" descr="图片包含 窗户, 桌子, 游戏机, 电脑&#10;&#10;描述已自动生成"/>
          <p:cNvPicPr/>
          <p:nvPr/>
        </p:nvPicPr>
        <p:blipFill>
          <a:blip r:embed="rId14"/>
          <a:stretch>
            <a:fillRect/>
          </a:stretch>
        </p:blipFill>
        <p:spPr>
          <a:xfrm>
            <a:off x="3647507" y="3356818"/>
            <a:ext cx="968188" cy="2956302"/>
          </a:xfrm>
          <a:prstGeom prst="rect">
            <a:avLst/>
          </a:prstGeom>
        </p:spPr>
      </p:pic>
      <p:pic>
        <p:nvPicPr>
          <p:cNvPr id="9" name="内容占位符 3" descr="形状, 正方形&#10;&#10;描述已自动生成"/>
          <p:cNvPicPr>
            <a:picLocks noGrp="1"/>
          </p:cNvPicPr>
          <p:nvPr/>
        </p:nvPicPr>
        <p:blipFill rotWithShape="1">
          <a:blip r:embed="rId15"/>
          <a:srcRect t="283" b="2228"/>
          <a:stretch>
            <a:fillRect/>
          </a:stretch>
        </p:blipFill>
        <p:spPr>
          <a:xfrm>
            <a:off x="2567305" y="3412490"/>
            <a:ext cx="855980" cy="958215"/>
          </a:xfrm>
          <a:prstGeom prst="rect">
            <a:avLst/>
          </a:prstGeom>
        </p:spPr>
      </p:pic>
      <p:pic>
        <p:nvPicPr>
          <p:cNvPr id="10" name="内容占位符 3" descr="图片包含 图标&#10;&#10;描述已自动生成"/>
          <p:cNvPicPr/>
          <p:nvPr/>
        </p:nvPicPr>
        <p:blipFill>
          <a:blip r:embed="rId16"/>
          <a:stretch>
            <a:fillRect/>
          </a:stretch>
        </p:blipFill>
        <p:spPr>
          <a:xfrm>
            <a:off x="4913630" y="4796790"/>
            <a:ext cx="1141095" cy="1490980"/>
          </a:xfrm>
          <a:prstGeom prst="rect">
            <a:avLst/>
          </a:prstGeom>
        </p:spPr>
      </p:pic>
      <p:pic>
        <p:nvPicPr>
          <p:cNvPr id="11" name="图片 10" descr="建筑的窗户&#10;&#10;中度可信度描述已自动生成"/>
          <p:cNvPicPr/>
          <p:nvPr/>
        </p:nvPicPr>
        <p:blipFill>
          <a:blip r:embed="rId17"/>
          <a:stretch>
            <a:fillRect/>
          </a:stretch>
        </p:blipFill>
        <p:spPr>
          <a:xfrm>
            <a:off x="4839940" y="1268736"/>
            <a:ext cx="1182237" cy="3217333"/>
          </a:xfrm>
          <a:prstGeom prst="rect">
            <a:avLst/>
          </a:prstGeom>
        </p:spPr>
      </p:pic>
      <p:pic>
        <p:nvPicPr>
          <p:cNvPr id="2049" name="图片 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246495" y="1268730"/>
            <a:ext cx="4629150" cy="14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 name="图片 1"/>
          <p:cNvPicPr>
            <a:picLocks noChangeAspect="1" noChangeArrowheads="1"/>
          </p:cNvPicPr>
          <p:nvPr>
            <p:custDataLst>
              <p:tags r:id="rId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6240145" y="2853055"/>
            <a:ext cx="288099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3"/>
          <p:cNvPicPr>
            <a:picLocks noChangeAspect="1" noChangeArrowheads="1"/>
          </p:cNvPicPr>
          <p:nvPr>
            <p:custDataLst>
              <p:tags r:id="rId3"/>
            </p:custDataLst>
          </p:nvPr>
        </p:nvPicPr>
        <p:blipFill>
          <a:blip r:embed="rId20">
            <a:extLst>
              <a:ext uri="{28A0092B-C50C-407E-A947-70E740481C1C}">
                <a14:useLocalDpi xmlns:a14="http://schemas.microsoft.com/office/drawing/2010/main" val="0"/>
              </a:ext>
            </a:extLst>
          </a:blip>
          <a:srcRect/>
          <a:stretch>
            <a:fillRect/>
          </a:stretch>
        </p:blipFill>
        <p:spPr bwMode="auto">
          <a:xfrm>
            <a:off x="9096375" y="4486275"/>
            <a:ext cx="1909445"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rotWithShape="1">
          <a:blip r:embed="rId21"/>
          <a:srcRect t="5064"/>
          <a:stretch>
            <a:fillRect/>
          </a:stretch>
        </p:blipFill>
        <p:spPr>
          <a:xfrm>
            <a:off x="6600190" y="4594225"/>
            <a:ext cx="1800225" cy="1881505"/>
          </a:xfrm>
          <a:prstGeom prst="rect">
            <a:avLst/>
          </a:prstGeom>
        </p:spPr>
      </p:pic>
      <p:pic>
        <p:nvPicPr>
          <p:cNvPr id="13" name="内容占位符 4"/>
          <p:cNvPicPr>
            <a:picLocks noGrp="1" noChangeAspect="1"/>
          </p:cNvPicPr>
          <p:nvPr/>
        </p:nvPicPr>
        <p:blipFill rotWithShape="1">
          <a:blip r:embed="rId22">
            <a:alphaModFix amt="50000"/>
          </a:blip>
          <a:srcRect t="20535" b="13483"/>
          <a:stretch>
            <a:fillRect/>
          </a:stretch>
        </p:blipFill>
        <p:spPr>
          <a:xfrm>
            <a:off x="9336405" y="2996565"/>
            <a:ext cx="2321560" cy="13061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9" cstate="screen"/>
            <a:srcRect/>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10" cstate="screen"/>
            <a:srcRect/>
            <a:stretch>
              <a:fillRect/>
            </a:stretch>
          </p:blipFill>
          <p:spPr>
            <a:xfrm flipH="1">
              <a:off x="9739942" y="1484784"/>
              <a:ext cx="2452057" cy="5373216"/>
            </a:xfrm>
            <a:prstGeom prst="rect">
              <a:avLst/>
            </a:prstGeom>
          </p:spPr>
        </p:pic>
      </p:grpSp>
      <p:sp>
        <p:nvSpPr>
          <p:cNvPr id="4" name="文本框 3"/>
          <p:cNvSpPr txBox="1"/>
          <p:nvPr/>
        </p:nvSpPr>
        <p:spPr>
          <a:xfrm>
            <a:off x="5305425" y="116205"/>
            <a:ext cx="1783080" cy="811530"/>
          </a:xfrm>
          <a:prstGeom prst="rect">
            <a:avLst/>
          </a:prstGeom>
          <a:noFill/>
        </p:spPr>
        <p:txBody>
          <a:bodyPr wrap="none" rtlCol="0">
            <a:spAutoFit/>
          </a:bodyPr>
          <a:lstStyle/>
          <a:p>
            <a:pPr>
              <a:lnSpc>
                <a:spcPct val="130000"/>
              </a:lnSpc>
            </a:pPr>
            <a:r>
              <a:rPr lang="en-US" altLang="zh-CN" sz="3600" dirty="0">
                <a:solidFill>
                  <a:schemeClr val="bg1"/>
                </a:solidFill>
                <a:latin typeface="楷体" panose="02010609060101010101" charset="-122"/>
                <a:ea typeface="楷体" panose="02010609060101010101" charset="-122"/>
              </a:rPr>
              <a:t>VTK</a:t>
            </a:r>
            <a:r>
              <a:rPr lang="zh-CN" altLang="en-US" sz="3600" dirty="0">
                <a:solidFill>
                  <a:schemeClr val="bg1"/>
                </a:solidFill>
                <a:latin typeface="楷体" panose="02010609060101010101" charset="-122"/>
                <a:ea typeface="楷体" panose="02010609060101010101" charset="-122"/>
              </a:rPr>
              <a:t>仿真</a:t>
            </a:r>
          </a:p>
        </p:txBody>
      </p:sp>
      <p:pic>
        <p:nvPicPr>
          <p:cNvPr id="4097" name="图片 1"/>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63525" y="1196340"/>
            <a:ext cx="288099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3"/>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5447665" y="1196340"/>
            <a:ext cx="1909445"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rotWithShape="1">
          <a:blip r:embed="rId13"/>
          <a:srcRect t="5064"/>
          <a:stretch>
            <a:fillRect/>
          </a:stretch>
        </p:blipFill>
        <p:spPr>
          <a:xfrm>
            <a:off x="3431540" y="1196340"/>
            <a:ext cx="1800225" cy="1881505"/>
          </a:xfrm>
          <a:prstGeom prst="rect">
            <a:avLst/>
          </a:prstGeom>
        </p:spPr>
      </p:pic>
      <p:pic>
        <p:nvPicPr>
          <p:cNvPr id="3" name="图片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570" y="3356610"/>
            <a:ext cx="4062730" cy="3187700"/>
          </a:xfrm>
          <a:prstGeom prst="rect">
            <a:avLst/>
          </a:prstGeom>
        </p:spPr>
      </p:pic>
      <p:pic>
        <p:nvPicPr>
          <p:cNvPr id="14" name="内容占位符 6"/>
          <p:cNvPicPr>
            <a:picLocks noGrp="1"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15799" y="3500727"/>
            <a:ext cx="3498130" cy="2244118"/>
          </a:xfrm>
          <a:prstGeom prst="rect">
            <a:avLst/>
          </a:prstGeom>
        </p:spPr>
      </p:pic>
      <p:pic>
        <p:nvPicPr>
          <p:cNvPr id="16" name="图片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73010" y="1241425"/>
            <a:ext cx="2730500" cy="2047875"/>
          </a:xfrm>
          <a:prstGeom prst="rect">
            <a:avLst/>
          </a:prstGeom>
        </p:spPr>
      </p:pic>
      <p:pic>
        <p:nvPicPr>
          <p:cNvPr id="15" name="图片 1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60460" y="3716655"/>
            <a:ext cx="1910715" cy="1026160"/>
          </a:xfrm>
          <a:prstGeom prst="rect">
            <a:avLst/>
          </a:prstGeom>
        </p:spPr>
      </p:pic>
      <p:pic>
        <p:nvPicPr>
          <p:cNvPr id="3077" name="图片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688070" y="5170170"/>
            <a:ext cx="205994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4" name="文本框 3"/>
          <p:cNvSpPr txBox="1"/>
          <p:nvPr/>
        </p:nvSpPr>
        <p:spPr>
          <a:xfrm>
            <a:off x="5305425" y="116205"/>
            <a:ext cx="2011680" cy="811530"/>
          </a:xfrm>
          <a:prstGeom prst="rect">
            <a:avLst/>
          </a:prstGeom>
          <a:noFill/>
        </p:spPr>
        <p:txBody>
          <a:bodyPr wrap="none" rtlCol="0">
            <a:spAutoFit/>
          </a:bodyPr>
          <a:lstStyle/>
          <a:p>
            <a:pPr>
              <a:lnSpc>
                <a:spcPct val="130000"/>
              </a:lnSpc>
            </a:pPr>
            <a:r>
              <a:rPr lang="zh-CN" altLang="en-US" sz="3600" dirty="0">
                <a:solidFill>
                  <a:schemeClr val="bg1"/>
                </a:solidFill>
                <a:latin typeface="楷体" panose="02010609060101010101" charset="-122"/>
                <a:ea typeface="楷体" panose="02010609060101010101" charset="-122"/>
              </a:rPr>
              <a:t>数据采集</a:t>
            </a:r>
          </a:p>
        </p:txBody>
      </p:sp>
      <p:pic>
        <p:nvPicPr>
          <p:cNvPr id="8" name="图片 7"/>
          <p:cNvPicPr>
            <a:picLocks noChangeAspect="1"/>
          </p:cNvPicPr>
          <p:nvPr/>
        </p:nvPicPr>
        <p:blipFill>
          <a:blip r:embed="rId9"/>
          <a:stretch>
            <a:fillRect/>
          </a:stretch>
        </p:blipFill>
        <p:spPr>
          <a:xfrm>
            <a:off x="2423795" y="1268730"/>
            <a:ext cx="2315845" cy="3082925"/>
          </a:xfrm>
          <a:prstGeom prst="rect">
            <a:avLst/>
          </a:prstGeom>
        </p:spPr>
      </p:pic>
      <p:pic>
        <p:nvPicPr>
          <p:cNvPr id="10" name="图片 9"/>
          <p:cNvPicPr>
            <a:picLocks noChangeAspect="1"/>
          </p:cNvPicPr>
          <p:nvPr/>
        </p:nvPicPr>
        <p:blipFill>
          <a:blip r:embed="rId10"/>
          <a:stretch>
            <a:fillRect/>
          </a:stretch>
        </p:blipFill>
        <p:spPr>
          <a:xfrm>
            <a:off x="335280" y="1268730"/>
            <a:ext cx="1973580" cy="1917700"/>
          </a:xfrm>
          <a:prstGeom prst="rect">
            <a:avLst/>
          </a:prstGeom>
        </p:spPr>
      </p:pic>
      <p:pic>
        <p:nvPicPr>
          <p:cNvPr id="11" name="图片 10"/>
          <p:cNvPicPr>
            <a:picLocks noChangeAspect="1"/>
          </p:cNvPicPr>
          <p:nvPr/>
        </p:nvPicPr>
        <p:blipFill>
          <a:blip r:embed="rId11"/>
          <a:stretch>
            <a:fillRect/>
          </a:stretch>
        </p:blipFill>
        <p:spPr>
          <a:xfrm>
            <a:off x="390525" y="3285490"/>
            <a:ext cx="1918335" cy="2670175"/>
          </a:xfrm>
          <a:prstGeom prst="rect">
            <a:avLst/>
          </a:prstGeom>
        </p:spPr>
      </p:pic>
      <p:pic>
        <p:nvPicPr>
          <p:cNvPr id="5" name="图片 4"/>
          <p:cNvPicPr>
            <a:picLocks noChangeAspect="1"/>
          </p:cNvPicPr>
          <p:nvPr/>
        </p:nvPicPr>
        <p:blipFill>
          <a:blip r:embed="rId12"/>
          <a:stretch>
            <a:fillRect/>
          </a:stretch>
        </p:blipFill>
        <p:spPr>
          <a:xfrm>
            <a:off x="2423795" y="4509135"/>
            <a:ext cx="2315845" cy="1652905"/>
          </a:xfrm>
          <a:prstGeom prst="rect">
            <a:avLst/>
          </a:prstGeom>
        </p:spPr>
      </p:pic>
      <p:pic>
        <p:nvPicPr>
          <p:cNvPr id="6" name="内容占位符 3" descr="男人的照片上写着字&#10;&#10;描述已自动生成"/>
          <p:cNvPicPr>
            <a:picLocks noGrp="1"/>
          </p:cNvPicPr>
          <p:nvPr/>
        </p:nvPicPr>
        <p:blipFill>
          <a:blip r:embed="rId13"/>
          <a:stretch>
            <a:fillRect/>
          </a:stretch>
        </p:blipFill>
        <p:spPr>
          <a:xfrm>
            <a:off x="4871403" y="1268413"/>
            <a:ext cx="3836988" cy="2733675"/>
          </a:xfrm>
          <a:prstGeom prst="rect">
            <a:avLst/>
          </a:prstGeom>
        </p:spPr>
      </p:pic>
      <p:pic>
        <p:nvPicPr>
          <p:cNvPr id="7" name="图片 6" descr="屏幕上的男人&#10;&#10;中度可信度描述已自动生成"/>
          <p:cNvPicPr/>
          <p:nvPr/>
        </p:nvPicPr>
        <p:blipFill>
          <a:blip r:embed="rId14"/>
          <a:stretch>
            <a:fillRect/>
          </a:stretch>
        </p:blipFill>
        <p:spPr>
          <a:xfrm>
            <a:off x="4871720" y="4199890"/>
            <a:ext cx="6799580" cy="1967865"/>
          </a:xfrm>
          <a:prstGeom prst="rect">
            <a:avLst/>
          </a:prstGeom>
        </p:spPr>
      </p:pic>
      <p:pic>
        <p:nvPicPr>
          <p:cNvPr id="9" name="图片 8"/>
          <p:cNvPicPr>
            <a:picLocks noChangeAspect="1"/>
          </p:cNvPicPr>
          <p:nvPr/>
        </p:nvPicPr>
        <p:blipFill>
          <a:blip r:embed="rId15"/>
          <a:stretch>
            <a:fillRect/>
          </a:stretch>
        </p:blipFill>
        <p:spPr>
          <a:xfrm>
            <a:off x="8976360" y="1340485"/>
            <a:ext cx="2482850" cy="1181100"/>
          </a:xfrm>
          <a:prstGeom prst="rect">
            <a:avLst/>
          </a:prstGeom>
        </p:spPr>
      </p:pic>
      <p:pic>
        <p:nvPicPr>
          <p:cNvPr id="1026" name="图片 1"/>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9048115" y="2853055"/>
            <a:ext cx="2559685" cy="11887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4" name="文本框 3"/>
          <p:cNvSpPr txBox="1"/>
          <p:nvPr/>
        </p:nvSpPr>
        <p:spPr>
          <a:xfrm>
            <a:off x="5305425" y="116205"/>
            <a:ext cx="2697480" cy="811530"/>
          </a:xfrm>
          <a:prstGeom prst="rect">
            <a:avLst/>
          </a:prstGeom>
          <a:noFill/>
        </p:spPr>
        <p:txBody>
          <a:bodyPr wrap="none" rtlCol="0">
            <a:spAutoFit/>
          </a:bodyPr>
          <a:lstStyle/>
          <a:p>
            <a:pPr>
              <a:lnSpc>
                <a:spcPct val="130000"/>
              </a:lnSpc>
            </a:pPr>
            <a:r>
              <a:rPr lang="en-US" altLang="zh-CN" sz="3600" dirty="0">
                <a:solidFill>
                  <a:schemeClr val="bg1"/>
                </a:solidFill>
                <a:latin typeface="楷体" panose="02010609060101010101" charset="-122"/>
                <a:ea typeface="楷体" panose="02010609060101010101" charset="-122"/>
              </a:rPr>
              <a:t>Tkinter</a:t>
            </a:r>
            <a:r>
              <a:rPr lang="zh-CN" altLang="en-US" sz="3600" dirty="0">
                <a:solidFill>
                  <a:schemeClr val="bg1"/>
                </a:solidFill>
                <a:latin typeface="楷体" panose="02010609060101010101" charset="-122"/>
                <a:ea typeface="楷体" panose="02010609060101010101" charset="-122"/>
              </a:rPr>
              <a:t>界面</a:t>
            </a:r>
          </a:p>
        </p:txBody>
      </p:sp>
      <p:pic>
        <p:nvPicPr>
          <p:cNvPr id="12" name="图片 11"/>
          <p:cNvPicPr>
            <a:picLocks noChangeAspect="1"/>
          </p:cNvPicPr>
          <p:nvPr/>
        </p:nvPicPr>
        <p:blipFill>
          <a:blip r:embed="rId9"/>
          <a:stretch>
            <a:fillRect/>
          </a:stretch>
        </p:blipFill>
        <p:spPr>
          <a:xfrm>
            <a:off x="335280" y="1268730"/>
            <a:ext cx="2456180" cy="2707005"/>
          </a:xfrm>
          <a:prstGeom prst="rect">
            <a:avLst/>
          </a:prstGeom>
        </p:spPr>
      </p:pic>
      <p:pic>
        <p:nvPicPr>
          <p:cNvPr id="3" name="内容占位符 3" descr="男人的照片上写着字&#10;&#10;描述已自动生成"/>
          <p:cNvPicPr>
            <a:picLocks noGrp="1"/>
          </p:cNvPicPr>
          <p:nvPr/>
        </p:nvPicPr>
        <p:blipFill>
          <a:blip r:embed="rId10"/>
          <a:stretch>
            <a:fillRect/>
          </a:stretch>
        </p:blipFill>
        <p:spPr>
          <a:xfrm>
            <a:off x="335280" y="4149090"/>
            <a:ext cx="2584450" cy="1952625"/>
          </a:xfrm>
          <a:prstGeom prst="rect">
            <a:avLst/>
          </a:prstGeom>
        </p:spPr>
      </p:pic>
      <p:pic>
        <p:nvPicPr>
          <p:cNvPr id="13" name="图片 12"/>
          <p:cNvPicPr>
            <a:picLocks noChangeAspect="1"/>
          </p:cNvPicPr>
          <p:nvPr/>
        </p:nvPicPr>
        <p:blipFill>
          <a:blip r:embed="rId11"/>
          <a:stretch>
            <a:fillRect/>
          </a:stretch>
        </p:blipFill>
        <p:spPr>
          <a:xfrm>
            <a:off x="2999740" y="1268730"/>
            <a:ext cx="4602480" cy="2331720"/>
          </a:xfrm>
          <a:prstGeom prst="rect">
            <a:avLst/>
          </a:prstGeom>
        </p:spPr>
      </p:pic>
      <p:pic>
        <p:nvPicPr>
          <p:cNvPr id="14" name="图片 13"/>
          <p:cNvPicPr>
            <a:picLocks noChangeAspect="1"/>
          </p:cNvPicPr>
          <p:nvPr/>
        </p:nvPicPr>
        <p:blipFill>
          <a:blip r:embed="rId12"/>
          <a:stretch>
            <a:fillRect/>
          </a:stretch>
        </p:blipFill>
        <p:spPr>
          <a:xfrm>
            <a:off x="3143885" y="3716655"/>
            <a:ext cx="1798320" cy="1623060"/>
          </a:xfrm>
          <a:prstGeom prst="rect">
            <a:avLst/>
          </a:prstGeom>
        </p:spPr>
      </p:pic>
      <p:pic>
        <p:nvPicPr>
          <p:cNvPr id="15" name="图片 14"/>
          <p:cNvPicPr>
            <a:picLocks noChangeAspect="1"/>
          </p:cNvPicPr>
          <p:nvPr/>
        </p:nvPicPr>
        <p:blipFill>
          <a:blip r:embed="rId13"/>
          <a:stretch>
            <a:fillRect/>
          </a:stretch>
        </p:blipFill>
        <p:spPr>
          <a:xfrm>
            <a:off x="5166360" y="4001770"/>
            <a:ext cx="2249170" cy="2487295"/>
          </a:xfrm>
          <a:prstGeom prst="rect">
            <a:avLst/>
          </a:prstGeom>
        </p:spPr>
      </p:pic>
      <p:pic>
        <p:nvPicPr>
          <p:cNvPr id="16" name="图片 15"/>
          <p:cNvPicPr>
            <a:picLocks noChangeAspect="1"/>
          </p:cNvPicPr>
          <p:nvPr/>
        </p:nvPicPr>
        <p:blipFill>
          <a:blip r:embed="rId14"/>
          <a:stretch>
            <a:fillRect/>
          </a:stretch>
        </p:blipFill>
        <p:spPr>
          <a:xfrm>
            <a:off x="7810500" y="1340485"/>
            <a:ext cx="2689225" cy="2767330"/>
          </a:xfrm>
          <a:prstGeom prst="rect">
            <a:avLst/>
          </a:prstGeom>
        </p:spPr>
      </p:pic>
      <p:pic>
        <p:nvPicPr>
          <p:cNvPr id="17" name="图片 16"/>
          <p:cNvPicPr>
            <a:picLocks noChangeAspect="1"/>
          </p:cNvPicPr>
          <p:nvPr/>
        </p:nvPicPr>
        <p:blipFill>
          <a:blip r:embed="rId15"/>
          <a:stretch>
            <a:fillRect/>
          </a:stretch>
        </p:blipFill>
        <p:spPr>
          <a:xfrm>
            <a:off x="7824470" y="4418330"/>
            <a:ext cx="2293620" cy="18745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PA_文本框 8"/>
          <p:cNvSpPr txBox="1"/>
          <p:nvPr>
            <p:custDataLst>
              <p:tags r:id="rId2"/>
            </p:custDataLst>
          </p:nvPr>
        </p:nvSpPr>
        <p:spPr>
          <a:xfrm>
            <a:off x="5331264" y="2672332"/>
            <a:ext cx="3262432" cy="1015663"/>
          </a:xfrm>
          <a:prstGeom prst="rect">
            <a:avLst/>
          </a:prstGeom>
          <a:noFill/>
        </p:spPr>
        <p:txBody>
          <a:bodyPr wrap="none" rtlCol="0">
            <a:spAutoFit/>
          </a:bodyPr>
          <a:lstStyle/>
          <a:p>
            <a:pPr algn="ctr"/>
            <a:r>
              <a:rPr lang="zh-CN" altLang="en-US" sz="6000" dirty="0">
                <a:solidFill>
                  <a:schemeClr val="bg1">
                    <a:lumMod val="85000"/>
                  </a:schemeClr>
                </a:solidFill>
                <a:effectLst>
                  <a:outerShdw blurRad="38100" dist="38100" dir="2700000" algn="tl">
                    <a:srgbClr val="000000">
                      <a:alpha val="43137"/>
                    </a:srgbClr>
                  </a:outerShdw>
                </a:effectLst>
                <a:cs typeface="+mn-ea"/>
                <a:sym typeface="+mn-lt"/>
              </a:rPr>
              <a:t>谢谢观赏</a:t>
            </a:r>
          </a:p>
        </p:txBody>
      </p:sp>
      <p:sp>
        <p:nvSpPr>
          <p:cNvPr id="30" name="PA_矩形 12"/>
          <p:cNvSpPr/>
          <p:nvPr>
            <p:custDataLst>
              <p:tags r:id="rId3"/>
            </p:custDataLst>
          </p:nvPr>
        </p:nvSpPr>
        <p:spPr>
          <a:xfrm>
            <a:off x="3978275" y="4119245"/>
            <a:ext cx="6463030" cy="953135"/>
          </a:xfrm>
          <a:prstGeom prst="rect">
            <a:avLst/>
          </a:prstGeom>
        </p:spPr>
        <p:txBody>
          <a:bodyPr wrap="square">
            <a:spAutoFit/>
          </a:bodyPr>
          <a:lstStyle/>
          <a:p>
            <a:pPr algn="ctr"/>
            <a:r>
              <a:rPr sz="1400" dirty="0">
                <a:solidFill>
                  <a:schemeClr val="bg1">
                    <a:lumMod val="85000"/>
                  </a:schemeClr>
                </a:solidFill>
                <a:cs typeface="+mn-ea"/>
                <a:sym typeface="+mn-lt"/>
              </a:rPr>
              <a:t>In recent years, scientists have found that the sun is rapidly aging and expanding, and the whole solar system including the earth will be engulfed by the sun in a short time. In order to save themselves, human beings put forward a bold plan called "wandering earth"</a:t>
            </a:r>
          </a:p>
        </p:txBody>
      </p:sp>
      <p:grpSp>
        <p:nvGrpSpPr>
          <p:cNvPr id="33" name="组合 32"/>
          <p:cNvGrpSpPr/>
          <p:nvPr/>
        </p:nvGrpSpPr>
        <p:grpSpPr>
          <a:xfrm>
            <a:off x="4190666" y="3904019"/>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6" name="图片 5" descr="图片包含 就坐, 黑色, 建筑物, 户外&#10;&#10;已生成高可信度的说明"/>
          <p:cNvPicPr>
            <a:picLocks noChangeAspect="1"/>
          </p:cNvPicPr>
          <p:nvPr/>
        </p:nvPicPr>
        <p:blipFill rotWithShape="1">
          <a:blip r:embed="rId9" cstate="screen"/>
          <a:srcRect/>
          <a:stretch>
            <a:fillRect/>
          </a:stretch>
        </p:blipFill>
        <p:spPr>
          <a:xfrm>
            <a:off x="0" y="188640"/>
            <a:ext cx="5974513" cy="646512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iterate type="lt">
                                    <p:tmPct val="10000"/>
                                  </p:iterate>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10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3"/>
              </p:custDataLst>
            </p:nvPr>
          </p:nvPicPr>
          <p:blipFill rotWithShape="1">
            <a:blip r:embed="rId10" cstate="screen"/>
            <a:srcRect/>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5"/>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6"/>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7"/>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4"/>
              </p:custDataLst>
            </p:nvPr>
          </p:nvPicPr>
          <p:blipFill rotWithShape="1">
            <a:blip r:embed="rId11" cstate="screen"/>
            <a:srcRect/>
            <a:stretch>
              <a:fillRect/>
            </a:stretch>
          </p:blipFill>
          <p:spPr>
            <a:xfrm flipH="1">
              <a:off x="9739942" y="1484784"/>
              <a:ext cx="2452057" cy="5373216"/>
            </a:xfrm>
            <a:prstGeom prst="rect">
              <a:avLst/>
            </a:prstGeom>
          </p:spPr>
        </p:pic>
      </p:grpSp>
      <p:pic>
        <p:nvPicPr>
          <p:cNvPr id="4" name="图片 3"/>
          <p:cNvPicPr>
            <a:picLocks noChangeAspect="1"/>
          </p:cNvPicPr>
          <p:nvPr>
            <p:custDataLst>
              <p:tags r:id="rId2"/>
            </p:custDataLst>
          </p:nvPr>
        </p:nvPicPr>
        <p:blipFill>
          <a:blip r:embed="rId12"/>
          <a:stretch>
            <a:fillRect/>
          </a:stretch>
        </p:blipFill>
        <p:spPr>
          <a:xfrm>
            <a:off x="263525" y="1341120"/>
            <a:ext cx="3140075" cy="3427095"/>
          </a:xfrm>
          <a:prstGeom prst="rect">
            <a:avLst/>
          </a:prstGeom>
        </p:spPr>
      </p:pic>
      <p:sp>
        <p:nvSpPr>
          <p:cNvPr id="5" name="文本框 4"/>
          <p:cNvSpPr txBox="1"/>
          <p:nvPr/>
        </p:nvSpPr>
        <p:spPr>
          <a:xfrm>
            <a:off x="407035" y="260985"/>
            <a:ext cx="2367280" cy="730885"/>
          </a:xfrm>
          <a:prstGeom prst="rect">
            <a:avLst/>
          </a:prstGeom>
          <a:noFill/>
        </p:spPr>
        <p:txBody>
          <a:bodyPr wrap="square" rtlCol="0">
            <a:spAutoFit/>
          </a:bodyPr>
          <a:lstStyle/>
          <a:p>
            <a:pPr>
              <a:lnSpc>
                <a:spcPct val="130000"/>
              </a:lnSpc>
            </a:pPr>
            <a:r>
              <a:rPr lang="zh-CN" altLang="en-US" sz="3200" dirty="0">
                <a:solidFill>
                  <a:schemeClr val="bg1"/>
                </a:solidFill>
                <a:latin typeface="方正粗黑宋简体" panose="02000000000000000000" charset="-122"/>
                <a:ea typeface="方正粗黑宋简体" panose="02000000000000000000" charset="-122"/>
              </a:rPr>
              <a:t>设计前景</a:t>
            </a:r>
          </a:p>
        </p:txBody>
      </p:sp>
      <p:pic>
        <p:nvPicPr>
          <p:cNvPr id="6" name="图片 5"/>
          <p:cNvPicPr>
            <a:picLocks noChangeAspect="1"/>
          </p:cNvPicPr>
          <p:nvPr/>
        </p:nvPicPr>
        <p:blipFill>
          <a:blip r:embed="rId13"/>
          <a:stretch>
            <a:fillRect/>
          </a:stretch>
        </p:blipFill>
        <p:spPr>
          <a:xfrm>
            <a:off x="9984105" y="2924810"/>
            <a:ext cx="2103120" cy="3832860"/>
          </a:xfrm>
          <a:prstGeom prst="rect">
            <a:avLst/>
          </a:prstGeom>
        </p:spPr>
      </p:pic>
      <p:sp>
        <p:nvSpPr>
          <p:cNvPr id="7" name="文本框 6"/>
          <p:cNvSpPr txBox="1"/>
          <p:nvPr/>
        </p:nvSpPr>
        <p:spPr>
          <a:xfrm>
            <a:off x="3503295" y="1124585"/>
            <a:ext cx="6380480" cy="5403215"/>
          </a:xfrm>
          <a:prstGeom prst="rect">
            <a:avLst/>
          </a:prstGeom>
          <a:noFill/>
        </p:spPr>
        <p:txBody>
          <a:bodyPr wrap="square" rtlCol="0">
            <a:spAutoFit/>
          </a:bodyPr>
          <a:lstStyle/>
          <a:p>
            <a:pPr algn="l">
              <a:lnSpc>
                <a:spcPct val="130000"/>
              </a:lnSpc>
            </a:pPr>
            <a:r>
              <a:rPr lang="zh-CN" altLang="en-US" sz="1400" dirty="0">
                <a:solidFill>
                  <a:schemeClr val="bg1"/>
                </a:solidFill>
                <a:latin typeface="Arial" panose="020B0604020202020204" pitchFamily="34" charset="0"/>
                <a:ea typeface="微软雅黑" panose="020B0503020204020204" pitchFamily="34" charset="-122"/>
              </a:rPr>
              <a:t>2020年7月23日，中国首次火星探测任务“天问一号”火星探测器成功发射入轨。</a:t>
            </a:r>
          </a:p>
          <a:p>
            <a:pPr algn="l">
              <a:lnSpc>
                <a:spcPct val="130000"/>
              </a:lnSpc>
            </a:pPr>
            <a:r>
              <a:rPr lang="zh-CN" altLang="en-US" sz="1400" dirty="0">
                <a:solidFill>
                  <a:schemeClr val="bg1"/>
                </a:solidFill>
                <a:latin typeface="Arial" panose="020B0604020202020204" pitchFamily="34" charset="0"/>
                <a:ea typeface="微软雅黑" panose="020B0503020204020204" pitchFamily="34" charset="-122"/>
              </a:rPr>
              <a:t>2021年2月10日成功被火星捕获，顺利进入环火轨道。已经通过多次成像完成预选着陆区高清影像数据获取，后续将按计划开展着陆区地形地貌、气象环境分析等工作，为五月中下旬，中国首次火星探测器“天问一号”的着陆器与“祝融号”火星车登陆火星做准备。</a:t>
            </a:r>
          </a:p>
          <a:p>
            <a:pPr algn="l">
              <a:lnSpc>
                <a:spcPct val="130000"/>
              </a:lnSpc>
            </a:pPr>
            <a:r>
              <a:rPr lang="zh-CN" altLang="en-US" sz="1400" dirty="0">
                <a:solidFill>
                  <a:schemeClr val="bg1"/>
                </a:solidFill>
                <a:latin typeface="Arial" panose="020B0604020202020204" pitchFamily="34" charset="0"/>
                <a:ea typeface="微软雅黑" panose="020B0503020204020204" pitchFamily="34" charset="-122"/>
              </a:rPr>
              <a:t>2021年5月14日，据国家航天局官网消息，根据目前飞行情况，天问一号探测器拟于北京时间5月15日凌晨至5月19日期间择机着陆于火星乌托邦平原。天问一号成功着陆火星</a:t>
            </a:r>
          </a:p>
          <a:p>
            <a:pPr algn="l">
              <a:lnSpc>
                <a:spcPct val="130000"/>
              </a:lnSpc>
            </a:pPr>
            <a:r>
              <a:rPr lang="zh-CN" altLang="en-US" sz="1400" dirty="0">
                <a:solidFill>
                  <a:schemeClr val="bg1"/>
                </a:solidFill>
                <a:latin typeface="Arial" panose="020B0604020202020204" pitchFamily="34" charset="0"/>
                <a:ea typeface="微软雅黑" panose="020B0503020204020204" pitchFamily="34" charset="-122"/>
              </a:rPr>
              <a:t>2021年5月15日，从国家航天局获悉，科研团队根据“祝融号”火星车发回遥测信号确认，天问一号着陆巡视器成功着陆于火星乌托邦平原南部预选着陆区，中国首次火星探测任务着陆火星取得圆满成功。 </a:t>
            </a:r>
          </a:p>
          <a:p>
            <a:pPr algn="l">
              <a:lnSpc>
                <a:spcPct val="130000"/>
              </a:lnSpc>
            </a:pPr>
            <a:r>
              <a:rPr lang="zh-CN" altLang="en-US" sz="1400" dirty="0">
                <a:solidFill>
                  <a:schemeClr val="bg1"/>
                </a:solidFill>
                <a:latin typeface="Arial" panose="020B0604020202020204" pitchFamily="34" charset="0"/>
                <a:ea typeface="微软雅黑" panose="020B0503020204020204" pitchFamily="34" charset="-122"/>
              </a:rPr>
              <a:t>2021年5月17日8时，天问一号环绕器已实施第四次近火制动，顺利进入周期为8.2小时中继通信轨道。祝融号火星车正在按计划开展周围环境感知和状态检查，各系统工作正常。两器已建立器间通信链路，第一次通过环绕器传回火星车遥测数据。 </a:t>
            </a:r>
          </a:p>
          <a:p>
            <a:pPr algn="l">
              <a:lnSpc>
                <a:spcPct val="130000"/>
              </a:lnSpc>
            </a:pPr>
            <a:r>
              <a:rPr lang="zh-CN" altLang="en-US" sz="1400" dirty="0">
                <a:solidFill>
                  <a:schemeClr val="bg1"/>
                </a:solidFill>
                <a:latin typeface="Arial" panose="020B0604020202020204" pitchFamily="34" charset="0"/>
                <a:ea typeface="微软雅黑" panose="020B0503020204020204" pitchFamily="34" charset="-122"/>
              </a:rPr>
              <a:t>2021年5月19日，国家航天局发布火星探测天问一号任务探测器着陆过程两器分离和着陆后火星车拍摄的影像。图像中，着陆平台和“祝融号”火星车的驶离坡道，太阳翼、天线等机构展开正常到位。 </a:t>
            </a:r>
          </a:p>
        </p:txBody>
      </p:sp>
      <p:sp>
        <p:nvSpPr>
          <p:cNvPr id="8" name="文本框 7"/>
          <p:cNvSpPr txBox="1"/>
          <p:nvPr/>
        </p:nvSpPr>
        <p:spPr>
          <a:xfrm>
            <a:off x="598805" y="4940935"/>
            <a:ext cx="2468880" cy="1291590"/>
          </a:xfrm>
          <a:prstGeom prst="rect">
            <a:avLst/>
          </a:prstGeom>
          <a:noFill/>
        </p:spPr>
        <p:txBody>
          <a:bodyPr wrap="none" rtlCol="0">
            <a:spAutoFit/>
          </a:bodyPr>
          <a:lstStyle/>
          <a:p>
            <a:pPr>
              <a:lnSpc>
                <a:spcPct val="130000"/>
              </a:lnSpc>
            </a:pPr>
            <a:r>
              <a:rPr lang="zh-CN" altLang="en-US" sz="6000" dirty="0">
                <a:solidFill>
                  <a:schemeClr val="bg1"/>
                </a:solidFill>
                <a:latin typeface="方正粗黑宋简体" panose="02000000000000000000" charset="-122"/>
                <a:ea typeface="方正粗黑宋简体" panose="02000000000000000000" charset="-122"/>
              </a:rPr>
              <a:t>祝融号</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custDataLst>
                <p:tags r:id="rId2"/>
              </p:custDataLst>
            </p:nvPr>
          </p:nvPicPr>
          <p:blipFill rotWithShape="1">
            <a:blip r:embed="rId9" cstate="screen"/>
            <a:srcRect/>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custDataLst>
                <p:tags r:id="rId3"/>
              </p:custDataLst>
            </p:nvPr>
          </p:nvPicPr>
          <p:blipFill rotWithShape="1">
            <a:blip r:embed="rId10" cstate="screen"/>
            <a:srcRect/>
            <a:stretch>
              <a:fillRect/>
            </a:stretch>
          </p:blipFill>
          <p:spPr>
            <a:xfrm flipH="1">
              <a:off x="9739942" y="1484784"/>
              <a:ext cx="2452057" cy="5373216"/>
            </a:xfrm>
            <a:prstGeom prst="rect">
              <a:avLst/>
            </a:prstGeom>
          </p:spPr>
        </p:pic>
      </p:grpSp>
      <p:sp>
        <p:nvSpPr>
          <p:cNvPr id="5" name="文本框 4"/>
          <p:cNvSpPr txBox="1"/>
          <p:nvPr/>
        </p:nvSpPr>
        <p:spPr>
          <a:xfrm>
            <a:off x="407035" y="260985"/>
            <a:ext cx="2367280" cy="730885"/>
          </a:xfrm>
          <a:prstGeom prst="rect">
            <a:avLst/>
          </a:prstGeom>
          <a:noFill/>
        </p:spPr>
        <p:txBody>
          <a:bodyPr wrap="square" rtlCol="0">
            <a:spAutoFit/>
          </a:bodyPr>
          <a:lstStyle/>
          <a:p>
            <a:pPr>
              <a:lnSpc>
                <a:spcPct val="130000"/>
              </a:lnSpc>
            </a:pPr>
            <a:r>
              <a:rPr lang="zh-CN" altLang="en-US" sz="3200" dirty="0">
                <a:solidFill>
                  <a:schemeClr val="bg1"/>
                </a:solidFill>
                <a:latin typeface="方正粗黑宋简体" panose="02000000000000000000" charset="-122"/>
                <a:ea typeface="方正粗黑宋简体" panose="02000000000000000000" charset="-122"/>
              </a:rPr>
              <a:t>设计前景</a:t>
            </a:r>
          </a:p>
        </p:txBody>
      </p:sp>
      <p:pic>
        <p:nvPicPr>
          <p:cNvPr id="6" name="图片 5"/>
          <p:cNvPicPr>
            <a:picLocks noChangeAspect="1"/>
          </p:cNvPicPr>
          <p:nvPr/>
        </p:nvPicPr>
        <p:blipFill>
          <a:blip r:embed="rId11"/>
          <a:stretch>
            <a:fillRect/>
          </a:stretch>
        </p:blipFill>
        <p:spPr>
          <a:xfrm>
            <a:off x="10920730" y="1052830"/>
            <a:ext cx="721360" cy="1315085"/>
          </a:xfrm>
          <a:prstGeom prst="rect">
            <a:avLst/>
          </a:prstGeom>
        </p:spPr>
      </p:pic>
      <p:pic>
        <p:nvPicPr>
          <p:cNvPr id="3" name="图片 2"/>
          <p:cNvPicPr>
            <a:picLocks noChangeAspect="1"/>
          </p:cNvPicPr>
          <p:nvPr/>
        </p:nvPicPr>
        <p:blipFill>
          <a:blip r:embed="rId12"/>
          <a:stretch>
            <a:fillRect/>
          </a:stretch>
        </p:blipFill>
        <p:spPr>
          <a:xfrm>
            <a:off x="263525" y="1029970"/>
            <a:ext cx="2712720" cy="1386840"/>
          </a:xfrm>
          <a:prstGeom prst="rect">
            <a:avLst/>
          </a:prstGeom>
        </p:spPr>
      </p:pic>
      <p:pic>
        <p:nvPicPr>
          <p:cNvPr id="9" name="图片 8"/>
          <p:cNvPicPr>
            <a:picLocks noChangeAspect="1"/>
          </p:cNvPicPr>
          <p:nvPr/>
        </p:nvPicPr>
        <p:blipFill>
          <a:blip r:embed="rId13"/>
          <a:stretch>
            <a:fillRect/>
          </a:stretch>
        </p:blipFill>
        <p:spPr>
          <a:xfrm>
            <a:off x="2976245" y="1052830"/>
            <a:ext cx="2400300" cy="1386840"/>
          </a:xfrm>
          <a:prstGeom prst="rect">
            <a:avLst/>
          </a:prstGeom>
        </p:spPr>
      </p:pic>
      <p:pic>
        <p:nvPicPr>
          <p:cNvPr id="10" name="图片 9"/>
          <p:cNvPicPr>
            <a:picLocks noChangeAspect="1"/>
          </p:cNvPicPr>
          <p:nvPr/>
        </p:nvPicPr>
        <p:blipFill>
          <a:blip r:embed="rId14"/>
          <a:stretch>
            <a:fillRect/>
          </a:stretch>
        </p:blipFill>
        <p:spPr>
          <a:xfrm>
            <a:off x="5375910" y="1052830"/>
            <a:ext cx="2912110" cy="1363345"/>
          </a:xfrm>
          <a:prstGeom prst="rect">
            <a:avLst/>
          </a:prstGeom>
        </p:spPr>
      </p:pic>
      <p:pic>
        <p:nvPicPr>
          <p:cNvPr id="11" name="图片 10"/>
          <p:cNvPicPr>
            <a:picLocks noChangeAspect="1"/>
          </p:cNvPicPr>
          <p:nvPr/>
        </p:nvPicPr>
        <p:blipFill>
          <a:blip r:embed="rId15"/>
          <a:stretch>
            <a:fillRect/>
          </a:stretch>
        </p:blipFill>
        <p:spPr>
          <a:xfrm>
            <a:off x="8288020" y="1052830"/>
            <a:ext cx="2620010" cy="1339215"/>
          </a:xfrm>
          <a:prstGeom prst="rect">
            <a:avLst/>
          </a:prstGeom>
        </p:spPr>
      </p:pic>
      <p:sp>
        <p:nvSpPr>
          <p:cNvPr id="12" name="文本框 11"/>
          <p:cNvSpPr txBox="1"/>
          <p:nvPr/>
        </p:nvSpPr>
        <p:spPr>
          <a:xfrm>
            <a:off x="263525" y="2454910"/>
            <a:ext cx="3231515" cy="730885"/>
          </a:xfrm>
          <a:prstGeom prst="rect">
            <a:avLst/>
          </a:prstGeom>
          <a:noFill/>
        </p:spPr>
        <p:txBody>
          <a:bodyPr wrap="square" rtlCol="0">
            <a:spAutoFit/>
          </a:bodyPr>
          <a:lstStyle/>
          <a:p>
            <a:pPr>
              <a:lnSpc>
                <a:spcPct val="130000"/>
              </a:lnSpc>
            </a:pPr>
            <a:r>
              <a:rPr lang="zh-CN" altLang="en-US" sz="3200" dirty="0">
                <a:solidFill>
                  <a:schemeClr val="bg1"/>
                </a:solidFill>
                <a:latin typeface="方正粗黑宋简体" panose="02000000000000000000" charset="-122"/>
                <a:ea typeface="方正粗黑宋简体" panose="02000000000000000000" charset="-122"/>
              </a:rPr>
              <a:t>探测车的作用：</a:t>
            </a:r>
          </a:p>
        </p:txBody>
      </p:sp>
      <p:sp>
        <p:nvSpPr>
          <p:cNvPr id="13" name="文本框 12"/>
          <p:cNvSpPr txBox="1"/>
          <p:nvPr/>
        </p:nvSpPr>
        <p:spPr>
          <a:xfrm>
            <a:off x="1199515" y="3141345"/>
            <a:ext cx="9984105" cy="3448685"/>
          </a:xfrm>
          <a:prstGeom prst="rect">
            <a:avLst/>
          </a:prstGeom>
          <a:noFill/>
        </p:spPr>
        <p:txBody>
          <a:bodyPr wrap="square" rtlCol="0">
            <a:spAutoFit/>
          </a:bodyPr>
          <a:lstStyle/>
          <a:p>
            <a:pPr algn="l">
              <a:lnSpc>
                <a:spcPct val="130000"/>
              </a:lnSpc>
            </a:pPr>
            <a:r>
              <a:rPr lang="en-US" altLang="zh-CN"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1.</a:t>
            </a:r>
            <a:r>
              <a:rPr lang="zh-CN" altLang="en-US"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增强民族自信心，提升中国的话语权和国际地位。</a:t>
            </a:r>
          </a:p>
          <a:p>
            <a:pPr algn="l">
              <a:lnSpc>
                <a:spcPct val="130000"/>
              </a:lnSpc>
            </a:pPr>
            <a:r>
              <a:rPr lang="en-US" altLang="zh-CN"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2.</a:t>
            </a:r>
            <a:r>
              <a:rPr lang="zh-CN" altLang="en-US"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带动其他领域科技发展，做好相关技术和人才储备。</a:t>
            </a:r>
          </a:p>
          <a:p>
            <a:pPr algn="l">
              <a:lnSpc>
                <a:spcPct val="130000"/>
              </a:lnSpc>
            </a:pPr>
            <a:r>
              <a:rPr lang="en-US" altLang="zh-CN"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3.</a:t>
            </a:r>
            <a:r>
              <a:rPr lang="zh-CN" altLang="en-US"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有助于我们获取宝贵资源。</a:t>
            </a:r>
          </a:p>
          <a:p>
            <a:pPr algn="l">
              <a:lnSpc>
                <a:spcPct val="130000"/>
              </a:lnSpc>
            </a:pPr>
            <a:endParaRPr lang="zh-CN" altLang="en-US" sz="2400" dirty="0">
              <a:solidFill>
                <a:schemeClr val="bg1"/>
              </a:solidFill>
              <a:latin typeface="方正粗黑宋简体" panose="02000000000000000000" charset="-122"/>
              <a:ea typeface="方正粗黑宋简体" panose="02000000000000000000" charset="-122"/>
              <a:cs typeface="方正粗黑宋简体" panose="02000000000000000000" charset="-122"/>
            </a:endParaRPr>
          </a:p>
          <a:p>
            <a:pPr algn="l">
              <a:lnSpc>
                <a:spcPct val="130000"/>
              </a:lnSpc>
            </a:pPr>
            <a:r>
              <a:rPr lang="zh-CN" altLang="en-US" sz="2400" dirty="0">
                <a:solidFill>
                  <a:schemeClr val="bg1"/>
                </a:solidFill>
                <a:latin typeface="方正粗黑宋简体" panose="02000000000000000000" charset="-122"/>
                <a:ea typeface="方正粗黑宋简体" panose="02000000000000000000" charset="-122"/>
                <a:cs typeface="方正粗黑宋简体" panose="02000000000000000000" charset="-122"/>
              </a:rPr>
              <a:t>地球文明面临的最大威胁，主要来自于三方面。一是人类自身发展失序，导致地球生态环境快速恶化；二是可能的地外文明，对地球文明可能带来的威胁；三是地外近地天体，可能撞击地球导致地球毁灭。</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cstate="screen"/>
          <a:srcRect/>
          <a:stretch>
            <a:fillRect/>
          </a:stretch>
        </p:blipFill>
        <p:spPr>
          <a:xfrm rot="15300000">
            <a:off x="1598933" y="-439982"/>
            <a:ext cx="6416674" cy="6943596"/>
          </a:xfrm>
          <a:prstGeom prst="rect">
            <a:avLst/>
          </a:prstGeom>
        </p:spPr>
      </p:pic>
      <p:sp>
        <p:nvSpPr>
          <p:cNvPr id="10" name="文本框 9"/>
          <p:cNvSpPr txBox="1"/>
          <p:nvPr/>
        </p:nvSpPr>
        <p:spPr>
          <a:xfrm>
            <a:off x="5090115" y="3285785"/>
            <a:ext cx="2011680" cy="645160"/>
          </a:xfrm>
          <a:prstGeom prst="rect">
            <a:avLst/>
          </a:prstGeom>
          <a:noFill/>
        </p:spPr>
        <p:txBody>
          <a:bodyPr wrap="none" rtlCol="0">
            <a:spAutoFit/>
          </a:bodyPr>
          <a:lstStyle/>
          <a:p>
            <a:r>
              <a:rPr lang="zh-CN" altLang="en-US" sz="3600" b="1" dirty="0">
                <a:solidFill>
                  <a:schemeClr val="bg1">
                    <a:lumMod val="85000"/>
                  </a:schemeClr>
                </a:solidFill>
                <a:cs typeface="+mn-ea"/>
                <a:sym typeface="+mn-lt"/>
              </a:rPr>
              <a:t>成员分工</a:t>
            </a:r>
          </a:p>
        </p:txBody>
      </p:sp>
      <p:sp>
        <p:nvSpPr>
          <p:cNvPr id="11" name="矩形 10"/>
          <p:cNvSpPr/>
          <p:nvPr/>
        </p:nvSpPr>
        <p:spPr>
          <a:xfrm>
            <a:off x="4970429" y="3995772"/>
            <a:ext cx="2435225" cy="368300"/>
          </a:xfrm>
          <a:prstGeom prst="rect">
            <a:avLst/>
          </a:prstGeom>
        </p:spPr>
        <p:txBody>
          <a:bodyPr wrap="none">
            <a:spAutoFit/>
          </a:bodyPr>
          <a:lstStyle/>
          <a:p>
            <a:pPr algn="ctr"/>
            <a:r>
              <a:rPr lang="zh-CN" altLang="en-US" dirty="0">
                <a:solidFill>
                  <a:schemeClr val="bg1"/>
                </a:solidFill>
                <a:cs typeface="+mn-ea"/>
                <a:sym typeface="+mn-lt"/>
              </a:rPr>
              <a:t>Division of members</a:t>
            </a:r>
            <a:endParaRPr lang="zh-CN" altLang="en-US" dirty="0">
              <a:solidFill>
                <a:schemeClr val="bg1">
                  <a:lumMod val="85000"/>
                </a:schemeClr>
              </a:solidFill>
              <a:cs typeface="+mn-ea"/>
              <a:sym typeface="+mn-lt"/>
            </a:endParaRPr>
          </a:p>
        </p:txBody>
      </p:sp>
      <p:sp>
        <p:nvSpPr>
          <p:cNvPr id="12" name="文本框 11"/>
          <p:cNvSpPr txBox="1"/>
          <p:nvPr/>
        </p:nvSpPr>
        <p:spPr>
          <a:xfrm>
            <a:off x="5722208" y="1556792"/>
            <a:ext cx="1050288"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2</a:t>
            </a:r>
            <a:endParaRPr lang="zh-CN" altLang="en-US" sz="11500" dirty="0">
              <a:solidFill>
                <a:schemeClr val="bg1">
                  <a:lumMod val="85000"/>
                </a:schemeClr>
              </a:solidFill>
              <a:cs typeface="+mn-ea"/>
              <a:sym typeface="+mn-lt"/>
            </a:endParaRPr>
          </a:p>
        </p:txBody>
      </p:sp>
      <p:sp>
        <p:nvSpPr>
          <p:cNvPr id="7" name="TextBox 6"/>
          <p:cNvSpPr txBox="1"/>
          <p:nvPr/>
        </p:nvSpPr>
        <p:spPr>
          <a:xfrm>
            <a:off x="1153794" y="6597352"/>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bg2">
                    <a:lumMod val="50000"/>
                  </a:schemeClr>
                </a:solidFill>
                <a:effectLst/>
                <a:uLnTx/>
                <a:uFillTx/>
              </a:rPr>
              <a:t>行业</a:t>
            </a:r>
            <a:r>
              <a:rPr kumimoji="0" lang="en-US" altLang="zh-CN" sz="100" b="0" i="0" u="none" strike="noStrike" kern="0" cap="none" spc="0" normalizeH="0" baseline="0" noProof="0" dirty="0">
                <a:ln>
                  <a:noFill/>
                </a:ln>
                <a:solidFill>
                  <a:schemeClr val="bg2">
                    <a:lumMod val="50000"/>
                  </a:schemeClr>
                </a:solidFill>
                <a:effectLst/>
                <a:uLnTx/>
                <a:uFillTx/>
              </a:rPr>
              <a:t>PPT</a:t>
            </a:r>
            <a:r>
              <a:rPr kumimoji="0" lang="zh-CN" altLang="en-US" sz="100" b="0" i="0" u="none" strike="noStrike" kern="0" cap="none" spc="0" normalizeH="0" baseline="0" noProof="0" dirty="0">
                <a:ln>
                  <a:noFill/>
                </a:ln>
                <a:solidFill>
                  <a:schemeClr val="bg2">
                    <a:lumMod val="50000"/>
                  </a:schemeClr>
                </a:solidFill>
                <a:effectLst/>
                <a:uLnTx/>
                <a:uFillTx/>
              </a:rPr>
              <a:t>模板</a:t>
            </a:r>
            <a:r>
              <a:rPr kumimoji="0" lang="en-US" altLang="zh-CN" sz="100" b="0" i="0" u="none" strike="noStrike" kern="0" cap="none" spc="0" normalizeH="0" baseline="0" noProof="0" dirty="0">
                <a:ln>
                  <a:noFill/>
                </a:ln>
                <a:solidFill>
                  <a:schemeClr val="bg2">
                    <a:lumMod val="50000"/>
                  </a:schemeClr>
                </a:solidFill>
                <a:effectLst/>
                <a:uLnTx/>
                <a:uFillTx/>
              </a:rPr>
              <a:t>http://www.1ppt.com/hangye/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551952"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成员分工</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分工占比</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graphicFrame>
        <p:nvGraphicFramePr>
          <p:cNvPr id="4" name="图表 3"/>
          <p:cNvGraphicFramePr/>
          <p:nvPr/>
        </p:nvGraphicFramePr>
        <p:xfrm>
          <a:off x="2921000" y="1412875"/>
          <a:ext cx="6350000" cy="4762500"/>
        </p:xfrm>
        <a:graphic>
          <a:graphicData uri="http://schemas.openxmlformats.org/drawingml/2006/chart">
            <c:chart xmlns:c="http://schemas.openxmlformats.org/drawingml/2006/chart" xmlns:r="http://schemas.openxmlformats.org/officeDocument/2006/relationships" r:id="rId9"/>
          </a:graphicData>
        </a:graphic>
      </p:graphicFrame>
      <p:sp>
        <p:nvSpPr>
          <p:cNvPr id="9" name="文本框 8"/>
          <p:cNvSpPr txBox="1"/>
          <p:nvPr/>
        </p:nvSpPr>
        <p:spPr>
          <a:xfrm>
            <a:off x="1416050" y="1845310"/>
            <a:ext cx="2722880" cy="891540"/>
          </a:xfrm>
          <a:prstGeom prst="rect">
            <a:avLst/>
          </a:prstGeom>
          <a:noFill/>
        </p:spPr>
        <p:txBody>
          <a:bodyPr wrap="none" rtlCol="0">
            <a:spAutoFit/>
          </a:bodyPr>
          <a:lstStyle/>
          <a:p>
            <a:pPr>
              <a:lnSpc>
                <a:spcPct val="130000"/>
              </a:lnSpc>
            </a:pPr>
            <a:r>
              <a:rPr lang="zh-CN" altLang="en-US" sz="4000" dirty="0">
                <a:solidFill>
                  <a:schemeClr val="bg1"/>
                </a:solidFill>
                <a:latin typeface="楷体" panose="02010609060101010101" charset="-122"/>
                <a:ea typeface="楷体" panose="02010609060101010101" charset="-122"/>
                <a:cs typeface="楷体" panose="02010609060101010101" charset="-122"/>
              </a:rPr>
              <a:t>沈伟峰</a:t>
            </a:r>
            <a:r>
              <a:rPr lang="en-US" altLang="zh-CN" sz="4000" dirty="0">
                <a:solidFill>
                  <a:schemeClr val="bg1"/>
                </a:solidFill>
                <a:latin typeface="楷体" panose="02010609060101010101" charset="-122"/>
                <a:ea typeface="楷体" panose="02010609060101010101" charset="-122"/>
                <a:cs typeface="楷体" panose="02010609060101010101" charset="-122"/>
              </a:rPr>
              <a:t>-25%</a:t>
            </a:r>
          </a:p>
        </p:txBody>
      </p:sp>
      <p:sp>
        <p:nvSpPr>
          <p:cNvPr id="10" name="文本框 9"/>
          <p:cNvSpPr txBox="1"/>
          <p:nvPr/>
        </p:nvSpPr>
        <p:spPr>
          <a:xfrm>
            <a:off x="1056005" y="4941570"/>
            <a:ext cx="3230880" cy="891540"/>
          </a:xfrm>
          <a:prstGeom prst="rect">
            <a:avLst/>
          </a:prstGeom>
          <a:noFill/>
        </p:spPr>
        <p:txBody>
          <a:bodyPr wrap="none" rtlCol="0">
            <a:spAutoFit/>
          </a:bodyPr>
          <a:lstStyle/>
          <a:p>
            <a:pPr>
              <a:lnSpc>
                <a:spcPct val="130000"/>
              </a:lnSpc>
            </a:pPr>
            <a:r>
              <a:rPr lang="zh-CN" altLang="en-US" sz="4000" dirty="0">
                <a:solidFill>
                  <a:schemeClr val="bg1"/>
                </a:solidFill>
                <a:latin typeface="楷体" panose="02010609060101010101" charset="-122"/>
                <a:ea typeface="楷体" panose="02010609060101010101" charset="-122"/>
                <a:cs typeface="楷体" panose="02010609060101010101" charset="-122"/>
              </a:rPr>
              <a:t>申屠彬庆</a:t>
            </a:r>
            <a:r>
              <a:rPr lang="en-US" altLang="zh-CN" sz="4000" dirty="0">
                <a:solidFill>
                  <a:schemeClr val="bg1"/>
                </a:solidFill>
                <a:latin typeface="楷体" panose="02010609060101010101" charset="-122"/>
                <a:ea typeface="楷体" panose="02010609060101010101" charset="-122"/>
                <a:cs typeface="楷体" panose="02010609060101010101" charset="-122"/>
              </a:rPr>
              <a:t>-25%</a:t>
            </a:r>
          </a:p>
        </p:txBody>
      </p:sp>
      <p:sp>
        <p:nvSpPr>
          <p:cNvPr id="11" name="文本框 10"/>
          <p:cNvSpPr txBox="1"/>
          <p:nvPr/>
        </p:nvSpPr>
        <p:spPr>
          <a:xfrm>
            <a:off x="7968615" y="1845310"/>
            <a:ext cx="2722880" cy="891540"/>
          </a:xfrm>
          <a:prstGeom prst="rect">
            <a:avLst/>
          </a:prstGeom>
          <a:noFill/>
        </p:spPr>
        <p:txBody>
          <a:bodyPr wrap="none" rtlCol="0">
            <a:spAutoFit/>
          </a:bodyPr>
          <a:lstStyle/>
          <a:p>
            <a:pPr>
              <a:lnSpc>
                <a:spcPct val="130000"/>
              </a:lnSpc>
            </a:pPr>
            <a:r>
              <a:rPr lang="zh-CN" altLang="en-US" sz="4000" dirty="0">
                <a:solidFill>
                  <a:schemeClr val="bg1"/>
                </a:solidFill>
                <a:latin typeface="楷体" panose="02010609060101010101" charset="-122"/>
                <a:ea typeface="楷体" panose="02010609060101010101" charset="-122"/>
                <a:cs typeface="楷体" panose="02010609060101010101" charset="-122"/>
              </a:rPr>
              <a:t>范云川</a:t>
            </a:r>
            <a:r>
              <a:rPr lang="en-US" altLang="zh-CN" sz="4000" dirty="0">
                <a:solidFill>
                  <a:schemeClr val="bg1"/>
                </a:solidFill>
                <a:latin typeface="楷体" panose="02010609060101010101" charset="-122"/>
                <a:ea typeface="楷体" panose="02010609060101010101" charset="-122"/>
                <a:cs typeface="楷体" panose="02010609060101010101" charset="-122"/>
              </a:rPr>
              <a:t>-25%</a:t>
            </a:r>
          </a:p>
        </p:txBody>
      </p:sp>
      <p:sp>
        <p:nvSpPr>
          <p:cNvPr id="12" name="文本框 11"/>
          <p:cNvSpPr txBox="1"/>
          <p:nvPr/>
        </p:nvSpPr>
        <p:spPr>
          <a:xfrm>
            <a:off x="8184515" y="4653280"/>
            <a:ext cx="2722880" cy="891540"/>
          </a:xfrm>
          <a:prstGeom prst="rect">
            <a:avLst/>
          </a:prstGeom>
          <a:noFill/>
        </p:spPr>
        <p:txBody>
          <a:bodyPr wrap="none" rtlCol="0">
            <a:spAutoFit/>
          </a:bodyPr>
          <a:lstStyle/>
          <a:p>
            <a:pPr>
              <a:lnSpc>
                <a:spcPct val="130000"/>
              </a:lnSpc>
            </a:pPr>
            <a:r>
              <a:rPr lang="zh-CN" altLang="en-US" sz="4000" dirty="0">
                <a:solidFill>
                  <a:schemeClr val="bg1"/>
                </a:solidFill>
                <a:latin typeface="楷体" panose="02010609060101010101" charset="-122"/>
                <a:ea typeface="楷体" panose="02010609060101010101" charset="-122"/>
                <a:cs typeface="楷体" panose="02010609060101010101" charset="-122"/>
              </a:rPr>
              <a:t>侍泓宇</a:t>
            </a:r>
            <a:r>
              <a:rPr lang="en-US" altLang="zh-CN" sz="4000" dirty="0">
                <a:solidFill>
                  <a:schemeClr val="bg1"/>
                </a:solidFill>
                <a:latin typeface="楷体" panose="02010609060101010101" charset="-122"/>
                <a:ea typeface="楷体" panose="02010609060101010101" charset="-122"/>
                <a:cs typeface="楷体" panose="02010609060101010101" charset="-122"/>
              </a:rPr>
              <a:t>-25%</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45877" y="-315635"/>
            <a:ext cx="11946122" cy="7173635"/>
            <a:chOff x="245877" y="-315635"/>
            <a:chExt cx="11946122" cy="7173635"/>
          </a:xfrm>
        </p:grpSpPr>
        <p:pic>
          <p:nvPicPr>
            <p:cNvPr id="28" name="图片 27" descr="图片包含 就坐, 黑色, 建筑物, 户外&#10;&#10;已生成高可信度的说明"/>
            <p:cNvPicPr>
              <a:picLocks noChangeAspect="1"/>
            </p:cNvPicPr>
            <p:nvPr/>
          </p:nvPicPr>
          <p:blipFill rotWithShape="1">
            <a:blip r:embed="rId7" cstate="screen"/>
            <a:srcRect/>
            <a:stretch>
              <a:fillRect/>
            </a:stretch>
          </p:blipFill>
          <p:spPr>
            <a:xfrm rot="15300000">
              <a:off x="392931" y="-390354"/>
              <a:ext cx="1819802" cy="1969240"/>
            </a:xfrm>
            <a:prstGeom prst="rect">
              <a:avLst/>
            </a:prstGeom>
          </p:spPr>
        </p:pic>
        <p:sp>
          <p:nvSpPr>
            <p:cNvPr id="3" name="文本框 2"/>
            <p:cNvSpPr txBox="1"/>
            <p:nvPr/>
          </p:nvSpPr>
          <p:spPr>
            <a:xfrm>
              <a:off x="245877"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成员分工</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分工内容</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srcRect/>
            <a:stretch>
              <a:fillRect/>
            </a:stretch>
          </p:blipFill>
          <p:spPr>
            <a:xfrm flipH="1">
              <a:off x="9739942" y="1484784"/>
              <a:ext cx="2452057" cy="5373216"/>
            </a:xfrm>
            <a:prstGeom prst="rect">
              <a:avLst/>
            </a:prstGeom>
          </p:spPr>
        </p:pic>
      </p:grpSp>
      <p:sp>
        <p:nvSpPr>
          <p:cNvPr id="23" name="矩形 79"/>
          <p:cNvSpPr>
            <a:spLocks noChangeArrowheads="1"/>
          </p:cNvSpPr>
          <p:nvPr/>
        </p:nvSpPr>
        <p:spPr bwMode="auto">
          <a:xfrm>
            <a:off x="1056005" y="1155700"/>
            <a:ext cx="9444355" cy="2656840"/>
          </a:xfrm>
          <a:prstGeom prst="rect">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6" name="文本框 5"/>
          <p:cNvSpPr txBox="1"/>
          <p:nvPr/>
        </p:nvSpPr>
        <p:spPr>
          <a:xfrm>
            <a:off x="1056005" y="1029970"/>
            <a:ext cx="6304280" cy="2729865"/>
          </a:xfrm>
          <a:prstGeom prst="rect">
            <a:avLst/>
          </a:prstGeom>
          <a:noFill/>
        </p:spPr>
        <p:txBody>
          <a:bodyPr wrap="none" rtlCol="0">
            <a:spAutoFit/>
          </a:bodyPr>
          <a:lstStyle/>
          <a:p>
            <a:pPr>
              <a:lnSpc>
                <a:spcPct val="130000"/>
              </a:lnSpc>
            </a:pPr>
            <a:r>
              <a:rPr lang="zh-CN" altLang="en-US" sz="3600" b="1" dirty="0">
                <a:solidFill>
                  <a:schemeClr val="bg1"/>
                </a:solidFill>
                <a:latin typeface="楷体" panose="02010609060101010101" charset="-122"/>
                <a:ea typeface="楷体" panose="02010609060101010101" charset="-122"/>
              </a:rPr>
              <a:t>范云川</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火箭发射装置建模打印，发射装置舵机控制</a:t>
            </a:r>
          </a:p>
          <a:p>
            <a:pPr>
              <a:lnSpc>
                <a:spcPct val="130000"/>
              </a:lnSpc>
            </a:pPr>
            <a:r>
              <a:rPr lang="en-US" altLang="zh-CN" sz="2400" b="1" dirty="0">
                <a:solidFill>
                  <a:schemeClr val="bg1"/>
                </a:solidFill>
                <a:latin typeface="楷体" panose="02010609060101010101" charset="-122"/>
                <a:ea typeface="楷体" panose="02010609060101010101" charset="-122"/>
              </a:rPr>
              <a:t>·Socket</a:t>
            </a:r>
            <a:r>
              <a:rPr lang="zh-CN" altLang="en-US" sz="2400" b="1" dirty="0">
                <a:solidFill>
                  <a:schemeClr val="bg1"/>
                </a:solidFill>
                <a:latin typeface="楷体" panose="02010609060101010101" charset="-122"/>
                <a:ea typeface="楷体" panose="02010609060101010101" charset="-122"/>
              </a:rPr>
              <a:t>通信传输视频流</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火星探测车改装，并通过</a:t>
            </a:r>
            <a:r>
              <a:rPr lang="en-US" altLang="zh-CN" sz="2400" b="1" dirty="0">
                <a:solidFill>
                  <a:schemeClr val="bg1"/>
                </a:solidFill>
                <a:latin typeface="楷体" panose="02010609060101010101" charset="-122"/>
                <a:ea typeface="楷体" panose="02010609060101010101" charset="-122"/>
              </a:rPr>
              <a:t>Socket</a:t>
            </a:r>
            <a:r>
              <a:rPr lang="zh-CN" altLang="en-US" sz="2400" b="1" dirty="0">
                <a:solidFill>
                  <a:schemeClr val="bg1"/>
                </a:solidFill>
                <a:latin typeface="楷体" panose="02010609060101010101" charset="-122"/>
                <a:ea typeface="楷体" panose="02010609060101010101" charset="-122"/>
              </a:rPr>
              <a:t>通信控制</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参与了</a:t>
            </a:r>
            <a:r>
              <a:rPr lang="en-US" altLang="zh-CN" sz="2400" b="1" dirty="0">
                <a:solidFill>
                  <a:schemeClr val="bg1"/>
                </a:solidFill>
                <a:latin typeface="楷体" panose="02010609060101010101" charset="-122"/>
                <a:ea typeface="楷体" panose="02010609060101010101" charset="-122"/>
              </a:rPr>
              <a:t>PPT</a:t>
            </a:r>
            <a:r>
              <a:rPr lang="zh-CN" altLang="en-US" sz="2400" b="1" dirty="0">
                <a:solidFill>
                  <a:schemeClr val="bg1"/>
                </a:solidFill>
                <a:latin typeface="楷体" panose="02010609060101010101" charset="-122"/>
                <a:ea typeface="楷体" panose="02010609060101010101" charset="-122"/>
              </a:rPr>
              <a:t>与视频的制作</a:t>
            </a:r>
          </a:p>
        </p:txBody>
      </p:sp>
      <p:sp>
        <p:nvSpPr>
          <p:cNvPr id="7" name="文本框 6"/>
          <p:cNvSpPr txBox="1"/>
          <p:nvPr/>
        </p:nvSpPr>
        <p:spPr>
          <a:xfrm>
            <a:off x="1056005" y="3933190"/>
            <a:ext cx="5541010" cy="2729865"/>
          </a:xfrm>
          <a:prstGeom prst="rect">
            <a:avLst/>
          </a:prstGeom>
          <a:noFill/>
        </p:spPr>
        <p:txBody>
          <a:bodyPr wrap="none" rtlCol="0">
            <a:spAutoFit/>
          </a:bodyPr>
          <a:lstStyle/>
          <a:p>
            <a:pPr>
              <a:lnSpc>
                <a:spcPct val="130000"/>
              </a:lnSpc>
            </a:pPr>
            <a:r>
              <a:rPr lang="zh-CN" altLang="en-US" sz="3600" b="1" dirty="0">
                <a:solidFill>
                  <a:schemeClr val="bg1"/>
                </a:solidFill>
                <a:latin typeface="楷体" panose="02010609060101010101" charset="-122"/>
                <a:ea typeface="楷体" panose="02010609060101010101" charset="-122"/>
              </a:rPr>
              <a:t>沈伟峰</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火星探测车建模</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火星车模型的</a:t>
            </a:r>
            <a:r>
              <a:rPr lang="en-US" altLang="zh-CN" sz="2400" b="1" dirty="0">
                <a:solidFill>
                  <a:schemeClr val="bg1"/>
                </a:solidFill>
                <a:latin typeface="楷体" panose="02010609060101010101" charset="-122"/>
                <a:ea typeface="楷体" panose="02010609060101010101" charset="-122"/>
              </a:rPr>
              <a:t>VTK</a:t>
            </a:r>
            <a:r>
              <a:rPr lang="zh-CN" altLang="en-US" sz="2400" b="1" dirty="0">
                <a:solidFill>
                  <a:schemeClr val="bg1"/>
                </a:solidFill>
                <a:latin typeface="楷体" panose="02010609060101010101" charset="-122"/>
                <a:ea typeface="楷体" panose="02010609060101010101" charset="-122"/>
              </a:rPr>
              <a:t>仿真（与控制同步）</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通过</a:t>
            </a:r>
            <a:r>
              <a:rPr lang="en-US" altLang="zh-CN" sz="2400" b="1" dirty="0">
                <a:solidFill>
                  <a:schemeClr val="bg1"/>
                </a:solidFill>
                <a:latin typeface="楷体" panose="02010609060101010101" charset="-122"/>
                <a:ea typeface="楷体" panose="02010609060101010101" charset="-122"/>
              </a:rPr>
              <a:t>Socket</a:t>
            </a:r>
            <a:r>
              <a:rPr lang="zh-CN" altLang="en-US" sz="2400" b="1" dirty="0">
                <a:solidFill>
                  <a:schemeClr val="bg1"/>
                </a:solidFill>
                <a:latin typeface="楷体" panose="02010609060101010101" charset="-122"/>
                <a:ea typeface="楷体" panose="02010609060101010101" charset="-122"/>
              </a:rPr>
              <a:t>通信控制火星车移动</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参与了</a:t>
            </a:r>
            <a:r>
              <a:rPr lang="en-US" altLang="zh-CN" sz="2400" b="1" dirty="0">
                <a:solidFill>
                  <a:schemeClr val="bg1"/>
                </a:solidFill>
                <a:latin typeface="楷体" panose="02010609060101010101" charset="-122"/>
                <a:ea typeface="楷体" panose="02010609060101010101" charset="-122"/>
              </a:rPr>
              <a:t>PPT</a:t>
            </a:r>
            <a:r>
              <a:rPr lang="zh-CN" altLang="en-US" sz="2400" b="1" dirty="0">
                <a:solidFill>
                  <a:schemeClr val="bg1"/>
                </a:solidFill>
                <a:latin typeface="楷体" panose="02010609060101010101" charset="-122"/>
                <a:ea typeface="楷体" panose="02010609060101010101" charset="-122"/>
              </a:rPr>
              <a:t>与视频的制作</a:t>
            </a:r>
          </a:p>
        </p:txBody>
      </p:sp>
      <p:sp>
        <p:nvSpPr>
          <p:cNvPr id="9" name="矩形 79"/>
          <p:cNvSpPr>
            <a:spLocks noChangeArrowheads="1"/>
          </p:cNvSpPr>
          <p:nvPr/>
        </p:nvSpPr>
        <p:spPr bwMode="auto">
          <a:xfrm>
            <a:off x="1056005" y="4005580"/>
            <a:ext cx="9444355" cy="2673350"/>
          </a:xfrm>
          <a:prstGeom prst="rect">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pic>
        <p:nvPicPr>
          <p:cNvPr id="12" name="图片 11" descr="屏幕上的男人&#10;&#10;中度可信度描述已自动生成"/>
          <p:cNvPicPr/>
          <p:nvPr/>
        </p:nvPicPr>
        <p:blipFill>
          <a:blip r:embed="rId9"/>
          <a:stretch>
            <a:fillRect/>
          </a:stretch>
        </p:blipFill>
        <p:spPr>
          <a:xfrm>
            <a:off x="8256270" y="1155700"/>
            <a:ext cx="2284730" cy="1138555"/>
          </a:xfrm>
          <a:prstGeom prst="rect">
            <a:avLst/>
          </a:prstGeom>
        </p:spPr>
      </p:pic>
      <p:pic>
        <p:nvPicPr>
          <p:cNvPr id="11" name="图片 10"/>
          <p:cNvPicPr>
            <a:picLocks noChangeAspect="1"/>
          </p:cNvPicPr>
          <p:nvPr/>
        </p:nvPicPr>
        <p:blipFill>
          <a:blip r:embed="rId10"/>
          <a:stretch>
            <a:fillRect/>
          </a:stretch>
        </p:blipFill>
        <p:spPr>
          <a:xfrm>
            <a:off x="7536180" y="2067560"/>
            <a:ext cx="1235710" cy="1744980"/>
          </a:xfrm>
          <a:prstGeom prst="rect">
            <a:avLst/>
          </a:prstGeom>
        </p:spPr>
      </p:pic>
      <p:pic>
        <p:nvPicPr>
          <p:cNvPr id="13" name="内容占位符 3" descr="男人的照片上写着字&#10;&#10;描述已自动生成"/>
          <p:cNvPicPr>
            <a:picLocks noGrp="1"/>
          </p:cNvPicPr>
          <p:nvPr/>
        </p:nvPicPr>
        <p:blipFill>
          <a:blip r:embed="rId11"/>
          <a:stretch>
            <a:fillRect/>
          </a:stretch>
        </p:blipFill>
        <p:spPr>
          <a:xfrm>
            <a:off x="8472805" y="2419985"/>
            <a:ext cx="2002155" cy="1363980"/>
          </a:xfrm>
          <a:prstGeom prst="rect">
            <a:avLst/>
          </a:prstGeom>
        </p:spPr>
      </p:pic>
      <p:pic>
        <p:nvPicPr>
          <p:cNvPr id="14" name="图片 13"/>
          <p:cNvPicPr>
            <a:picLocks noChangeAspect="1"/>
          </p:cNvPicPr>
          <p:nvPr/>
        </p:nvPicPr>
        <p:blipFill>
          <a:blip r:embed="rId12"/>
          <a:stretch>
            <a:fillRect/>
          </a:stretch>
        </p:blipFill>
        <p:spPr>
          <a:xfrm>
            <a:off x="8616315" y="4005580"/>
            <a:ext cx="1875790" cy="1852930"/>
          </a:xfrm>
          <a:prstGeom prst="rect">
            <a:avLst/>
          </a:prstGeom>
        </p:spPr>
      </p:pic>
      <p:pic>
        <p:nvPicPr>
          <p:cNvPr id="15" name="图片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64425" y="5081905"/>
            <a:ext cx="2014855" cy="1581150"/>
          </a:xfrm>
          <a:prstGeom prst="rect">
            <a:avLst/>
          </a:prstGeom>
        </p:spPr>
      </p:pic>
      <p:pic>
        <p:nvPicPr>
          <p:cNvPr id="16" name="图片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48525" y="4005580"/>
            <a:ext cx="1593215" cy="11950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877" y="-315635"/>
            <a:ext cx="11946122" cy="7173635"/>
            <a:chOff x="245877" y="-315635"/>
            <a:chExt cx="11946122" cy="7173635"/>
          </a:xfrm>
        </p:grpSpPr>
        <p:pic>
          <p:nvPicPr>
            <p:cNvPr id="28" name="图片 27" descr="图片包含 就坐, 黑色, 建筑物, 户外&#10;&#10;已生成高可信度的说明"/>
            <p:cNvPicPr>
              <a:picLocks noChangeAspect="1"/>
            </p:cNvPicPr>
            <p:nvPr/>
          </p:nvPicPr>
          <p:blipFill rotWithShape="1">
            <a:blip r:embed="rId8" cstate="screen"/>
            <a:srcRect/>
            <a:stretch>
              <a:fillRect/>
            </a:stretch>
          </p:blipFill>
          <p:spPr>
            <a:xfrm rot="15300000">
              <a:off x="392931" y="-390354"/>
              <a:ext cx="1819802" cy="1969240"/>
            </a:xfrm>
            <a:prstGeom prst="rect">
              <a:avLst/>
            </a:prstGeom>
          </p:spPr>
        </p:pic>
        <p:sp>
          <p:nvSpPr>
            <p:cNvPr id="3" name="文本框 2"/>
            <p:cNvSpPr txBox="1"/>
            <p:nvPr/>
          </p:nvSpPr>
          <p:spPr>
            <a:xfrm>
              <a:off x="245877" y="332656"/>
              <a:ext cx="3181350" cy="52197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成员分工</a:t>
              </a:r>
              <a:r>
                <a:rPr lang="en-US" altLang="zh-CN" sz="2800" dirty="0">
                  <a:solidFill>
                    <a:schemeClr val="bg1">
                      <a:lumMod val="85000"/>
                    </a:schemeClr>
                  </a:solidFill>
                  <a:cs typeface="+mn-ea"/>
                  <a:sym typeface="+mn-lt"/>
                </a:rPr>
                <a:t>-</a:t>
              </a:r>
              <a:r>
                <a:rPr lang="zh-CN" altLang="en-US" sz="2800" dirty="0">
                  <a:solidFill>
                    <a:schemeClr val="bg1">
                      <a:lumMod val="85000"/>
                    </a:schemeClr>
                  </a:solidFill>
                  <a:cs typeface="+mn-ea"/>
                  <a:sym typeface="+mn-lt"/>
                </a:rPr>
                <a:t>分工内容</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9" cstate="screen"/>
            <a:srcRect/>
            <a:stretch>
              <a:fillRect/>
            </a:stretch>
          </p:blipFill>
          <p:spPr>
            <a:xfrm flipH="1">
              <a:off x="9739942" y="1484784"/>
              <a:ext cx="2452057" cy="5373216"/>
            </a:xfrm>
            <a:prstGeom prst="rect">
              <a:avLst/>
            </a:prstGeom>
          </p:spPr>
        </p:pic>
      </p:grpSp>
      <p:sp>
        <p:nvSpPr>
          <p:cNvPr id="23" name="矩形 79"/>
          <p:cNvSpPr>
            <a:spLocks noChangeArrowheads="1"/>
          </p:cNvSpPr>
          <p:nvPr/>
        </p:nvSpPr>
        <p:spPr bwMode="auto">
          <a:xfrm>
            <a:off x="1056005" y="1155700"/>
            <a:ext cx="9444355" cy="2656840"/>
          </a:xfrm>
          <a:prstGeom prst="rect">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6" name="文本框 5"/>
          <p:cNvSpPr txBox="1"/>
          <p:nvPr/>
        </p:nvSpPr>
        <p:spPr>
          <a:xfrm>
            <a:off x="1056005" y="1029970"/>
            <a:ext cx="5847080" cy="2729865"/>
          </a:xfrm>
          <a:prstGeom prst="rect">
            <a:avLst/>
          </a:prstGeom>
          <a:noFill/>
        </p:spPr>
        <p:txBody>
          <a:bodyPr wrap="none" rtlCol="0">
            <a:spAutoFit/>
          </a:bodyPr>
          <a:lstStyle/>
          <a:p>
            <a:pPr>
              <a:lnSpc>
                <a:spcPct val="130000"/>
              </a:lnSpc>
            </a:pPr>
            <a:r>
              <a:rPr lang="zh-CN" altLang="en-US" sz="3600" b="1" dirty="0">
                <a:solidFill>
                  <a:schemeClr val="bg1"/>
                </a:solidFill>
                <a:latin typeface="楷体" panose="02010609060101010101" charset="-122"/>
                <a:ea typeface="楷体" panose="02010609060101010101" charset="-122"/>
              </a:rPr>
              <a:t>申屠彬庆</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火箭发射场景建模</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火箭发射场景以及火星车着陆的</a:t>
            </a:r>
            <a:r>
              <a:rPr lang="en-US" altLang="zh-CN" sz="2400" b="1" dirty="0">
                <a:solidFill>
                  <a:schemeClr val="bg1"/>
                </a:solidFill>
                <a:latin typeface="楷体" panose="02010609060101010101" charset="-122"/>
                <a:ea typeface="楷体" panose="02010609060101010101" charset="-122"/>
              </a:rPr>
              <a:t>VTK</a:t>
            </a:r>
            <a:r>
              <a:rPr lang="zh-CN" altLang="en-US" sz="2400" b="1" dirty="0">
                <a:solidFill>
                  <a:schemeClr val="bg1"/>
                </a:solidFill>
                <a:latin typeface="楷体" panose="02010609060101010101" charset="-122"/>
                <a:ea typeface="楷体" panose="02010609060101010101" charset="-122"/>
              </a:rPr>
              <a:t>仿真</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基于坐标的数据存取</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参与了</a:t>
            </a:r>
            <a:r>
              <a:rPr lang="en-US" altLang="zh-CN" sz="2400" b="1" dirty="0">
                <a:solidFill>
                  <a:schemeClr val="bg1"/>
                </a:solidFill>
                <a:latin typeface="楷体" panose="02010609060101010101" charset="-122"/>
                <a:ea typeface="楷体" panose="02010609060101010101" charset="-122"/>
              </a:rPr>
              <a:t>PPT</a:t>
            </a:r>
            <a:r>
              <a:rPr lang="zh-CN" altLang="en-US" sz="2400" b="1" dirty="0">
                <a:solidFill>
                  <a:schemeClr val="bg1"/>
                </a:solidFill>
                <a:latin typeface="楷体" panose="02010609060101010101" charset="-122"/>
                <a:ea typeface="楷体" panose="02010609060101010101" charset="-122"/>
              </a:rPr>
              <a:t>与视频的制作</a:t>
            </a:r>
          </a:p>
        </p:txBody>
      </p:sp>
      <p:sp>
        <p:nvSpPr>
          <p:cNvPr id="7" name="文本框 6"/>
          <p:cNvSpPr txBox="1"/>
          <p:nvPr/>
        </p:nvSpPr>
        <p:spPr>
          <a:xfrm>
            <a:off x="1056005" y="3933190"/>
            <a:ext cx="5387340" cy="2729865"/>
          </a:xfrm>
          <a:prstGeom prst="rect">
            <a:avLst/>
          </a:prstGeom>
          <a:noFill/>
        </p:spPr>
        <p:txBody>
          <a:bodyPr wrap="none" rtlCol="0">
            <a:spAutoFit/>
          </a:bodyPr>
          <a:lstStyle/>
          <a:p>
            <a:pPr>
              <a:lnSpc>
                <a:spcPct val="130000"/>
              </a:lnSpc>
            </a:pPr>
            <a:r>
              <a:rPr lang="zh-CN" altLang="en-US" sz="3600" b="1" dirty="0">
                <a:solidFill>
                  <a:schemeClr val="bg1"/>
                </a:solidFill>
                <a:latin typeface="楷体" panose="02010609060101010101" charset="-122"/>
                <a:ea typeface="楷体" panose="02010609060101010101" charset="-122"/>
              </a:rPr>
              <a:t>侍泓宇</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树莓派传感器的数据获取</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通过</a:t>
            </a:r>
            <a:r>
              <a:rPr lang="en-US" altLang="zh-CN" sz="2400" b="1" dirty="0">
                <a:solidFill>
                  <a:schemeClr val="bg1"/>
                </a:solidFill>
                <a:latin typeface="楷体" panose="02010609060101010101" charset="-122"/>
                <a:ea typeface="楷体" panose="02010609060101010101" charset="-122"/>
              </a:rPr>
              <a:t>Socket</a:t>
            </a:r>
            <a:r>
              <a:rPr lang="zh-CN" altLang="en-US" sz="2400" b="1" dirty="0">
                <a:solidFill>
                  <a:schemeClr val="bg1"/>
                </a:solidFill>
                <a:latin typeface="楷体" panose="02010609060101010101" charset="-122"/>
                <a:ea typeface="楷体" panose="02010609060101010101" charset="-122"/>
              </a:rPr>
              <a:t>通信传输数据并且保存</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制作与数据相关的火星车监测</a:t>
            </a:r>
            <a:r>
              <a:rPr lang="en-US" altLang="zh-CN" sz="2400" b="1" dirty="0">
                <a:solidFill>
                  <a:schemeClr val="bg1"/>
                </a:solidFill>
                <a:latin typeface="楷体" panose="02010609060101010101" charset="-122"/>
                <a:ea typeface="楷体" panose="02010609060101010101" charset="-122"/>
              </a:rPr>
              <a:t>TK</a:t>
            </a:r>
            <a:r>
              <a:rPr lang="zh-CN" altLang="en-US" sz="2400" b="1" dirty="0">
                <a:solidFill>
                  <a:schemeClr val="bg1"/>
                </a:solidFill>
                <a:latin typeface="楷体" panose="02010609060101010101" charset="-122"/>
                <a:ea typeface="楷体" panose="02010609060101010101" charset="-122"/>
              </a:rPr>
              <a:t>页面</a:t>
            </a:r>
          </a:p>
          <a:p>
            <a:pPr>
              <a:lnSpc>
                <a:spcPct val="130000"/>
              </a:lnSpc>
            </a:pPr>
            <a:r>
              <a:rPr lang="en-US" altLang="zh-CN" sz="2400" b="1" dirty="0">
                <a:solidFill>
                  <a:schemeClr val="bg1"/>
                </a:solidFill>
                <a:latin typeface="楷体" panose="02010609060101010101" charset="-122"/>
                <a:ea typeface="楷体" panose="02010609060101010101" charset="-122"/>
              </a:rPr>
              <a:t>·</a:t>
            </a:r>
            <a:r>
              <a:rPr lang="zh-CN" altLang="en-US" sz="2400" b="1" dirty="0">
                <a:solidFill>
                  <a:schemeClr val="bg1"/>
                </a:solidFill>
                <a:latin typeface="楷体" panose="02010609060101010101" charset="-122"/>
                <a:ea typeface="楷体" panose="02010609060101010101" charset="-122"/>
              </a:rPr>
              <a:t>统筹</a:t>
            </a:r>
            <a:r>
              <a:rPr lang="en-US" altLang="zh-CN" sz="2400" b="1" dirty="0">
                <a:solidFill>
                  <a:schemeClr val="bg1"/>
                </a:solidFill>
                <a:latin typeface="楷体" panose="02010609060101010101" charset="-122"/>
                <a:ea typeface="楷体" panose="02010609060101010101" charset="-122"/>
              </a:rPr>
              <a:t>PPT</a:t>
            </a:r>
            <a:r>
              <a:rPr lang="zh-CN" altLang="en-US" sz="2400" b="1" dirty="0">
                <a:solidFill>
                  <a:schemeClr val="bg1"/>
                </a:solidFill>
                <a:latin typeface="楷体" panose="02010609060101010101" charset="-122"/>
                <a:ea typeface="楷体" panose="02010609060101010101" charset="-122"/>
              </a:rPr>
              <a:t>与视频的制作</a:t>
            </a:r>
          </a:p>
        </p:txBody>
      </p:sp>
      <p:sp>
        <p:nvSpPr>
          <p:cNvPr id="9" name="矩形 79"/>
          <p:cNvSpPr>
            <a:spLocks noChangeArrowheads="1"/>
          </p:cNvSpPr>
          <p:nvPr/>
        </p:nvSpPr>
        <p:spPr bwMode="auto">
          <a:xfrm>
            <a:off x="1056005" y="4005580"/>
            <a:ext cx="9444355" cy="2673350"/>
          </a:xfrm>
          <a:prstGeom prst="rect">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pic>
        <p:nvPicPr>
          <p:cNvPr id="2049" name="图片 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19290" y="1155700"/>
            <a:ext cx="3472815" cy="106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67825" y="2522855"/>
            <a:ext cx="1224280"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17865" y="1988820"/>
            <a:ext cx="2182495" cy="11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 name="图片 1"/>
          <p:cNvPicPr>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960235" y="2744470"/>
            <a:ext cx="1990090" cy="106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14"/>
          <a:stretch>
            <a:fillRect/>
          </a:stretch>
        </p:blipFill>
        <p:spPr>
          <a:xfrm>
            <a:off x="8863330" y="4029075"/>
            <a:ext cx="1628775" cy="1717040"/>
          </a:xfrm>
          <a:prstGeom prst="rect">
            <a:avLst/>
          </a:prstGeom>
        </p:spPr>
      </p:pic>
      <p:pic>
        <p:nvPicPr>
          <p:cNvPr id="5" name="图片 4"/>
          <p:cNvPicPr>
            <a:picLocks noChangeAspect="1"/>
          </p:cNvPicPr>
          <p:nvPr/>
        </p:nvPicPr>
        <p:blipFill>
          <a:blip r:embed="rId15"/>
          <a:stretch>
            <a:fillRect/>
          </a:stretch>
        </p:blipFill>
        <p:spPr>
          <a:xfrm>
            <a:off x="6960235" y="4016375"/>
            <a:ext cx="1913255" cy="1360805"/>
          </a:xfrm>
          <a:prstGeom prst="rect">
            <a:avLst/>
          </a:prstGeom>
        </p:spPr>
      </p:pic>
      <p:pic>
        <p:nvPicPr>
          <p:cNvPr id="8" name="图片 7"/>
          <p:cNvPicPr>
            <a:picLocks noChangeAspect="1"/>
          </p:cNvPicPr>
          <p:nvPr/>
        </p:nvPicPr>
        <p:blipFill>
          <a:blip r:embed="rId16"/>
          <a:stretch>
            <a:fillRect/>
          </a:stretch>
        </p:blipFill>
        <p:spPr>
          <a:xfrm>
            <a:off x="7608570" y="5229225"/>
            <a:ext cx="1246505" cy="1470660"/>
          </a:xfrm>
          <a:prstGeom prst="rect">
            <a:avLst/>
          </a:prstGeom>
        </p:spPr>
      </p:pic>
      <p:pic>
        <p:nvPicPr>
          <p:cNvPr id="10" name="图片 9"/>
          <p:cNvPicPr>
            <a:picLocks noChangeAspect="1"/>
          </p:cNvPicPr>
          <p:nvPr/>
        </p:nvPicPr>
        <p:blipFill>
          <a:blip r:embed="rId17"/>
          <a:stretch>
            <a:fillRect/>
          </a:stretch>
        </p:blipFill>
        <p:spPr>
          <a:xfrm>
            <a:off x="8855075" y="5877560"/>
            <a:ext cx="1600200" cy="5213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9"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2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21,&quot;width&quot;:7308}"/>
</p:tagLst>
</file>

<file path=ppt/tags/tag1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80,&quot;width&quot;:4524}"/>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21,&quot;width&quot;:7308}"/>
</p:tagLst>
</file>

<file path=ppt/tags/tag1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80,&quot;width&quot;:4524}"/>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PA" val="v3.0.1"/>
</p:tagLst>
</file>

<file path=ppt/tags/tag13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33.xml><?xml version="1.0" encoding="utf-8"?>
<p:tagLst xmlns:a="http://schemas.openxmlformats.org/drawingml/2006/main" xmlns:r="http://schemas.openxmlformats.org/officeDocument/2006/relationships" xmlns:p="http://schemas.openxmlformats.org/presentationml/2006/main">
  <p:tag name="PA" val="v3.0.1"/>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768,&quot;width&quot;:8952}"/>
</p:tagLst>
</file>

<file path=ppt/tags/tag140.xml><?xml version="1.0" encoding="utf-8"?>
<p:tagLst xmlns:a="http://schemas.openxmlformats.org/drawingml/2006/main" xmlns:r="http://schemas.openxmlformats.org/officeDocument/2006/relationships" xmlns:p="http://schemas.openxmlformats.org/presentationml/2006/main">
  <p:tag name="TIMING" val="|0.2"/>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01.1653543307084,&quot;width&quot;:2865.8299212598426}"/>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61.75748031496,&quot;width&quot;:3861.507086614173}"/>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2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01.1653543307084,&quot;width&quot;:2865.8299212598426}"/>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61.75748031496,&quot;width&quot;:3861.507086614173}"/>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21,&quot;width&quot;:7308}"/>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21,&quot;width&quot;:7308}"/>
</p:tagLst>
</file>

<file path=ppt/tags/tag7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80,&quot;width&quot;:4524}"/>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heme/theme1.xml><?xml version="1.0" encoding="utf-8"?>
<a:theme xmlns:a="http://schemas.openxmlformats.org/drawingml/2006/main" name="第一PPT，www.1ppt.com">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4x1x00fv">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25</TotalTime>
  <Words>1295</Words>
  <Application>Microsoft Office PowerPoint</Application>
  <PresentationFormat>宽屏</PresentationFormat>
  <Paragraphs>187</Paragraphs>
  <Slides>36</Slides>
  <Notes>35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36</vt:i4>
      </vt:variant>
    </vt:vector>
  </HeadingPairs>
  <TitlesOfParts>
    <vt:vector size="46" baseType="lpstr">
      <vt:lpstr>等线</vt:lpstr>
      <vt:lpstr>方正粗黑宋简体</vt:lpstr>
      <vt:lpstr>楷体</vt:lpstr>
      <vt:lpstr>微软雅黑</vt:lpstr>
      <vt:lpstr>幼圆</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互联网大数据</dc:title>
  <dc:creator>第一PPT</dc:creator>
  <cp:keywords>www.1ppt.com</cp:keywords>
  <dc:description>www.1ppt.com</dc:description>
  <cp:lastModifiedBy>范 云川</cp:lastModifiedBy>
  <cp:revision>56</cp:revision>
  <dcterms:created xsi:type="dcterms:W3CDTF">2017-02-20T09:50:00Z</dcterms:created>
  <dcterms:modified xsi:type="dcterms:W3CDTF">2021-06-22T01:58:24Z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431230868_cloud</vt:lpwstr>
  </property>
  <property fmtid="{D5CDD505-2E9C-101B-9397-08002B2CF9AE}" pid="3" name="ICV">
    <vt:lpwstr>8213D463BADD478593DF741995D44974</vt:lpwstr>
  </property>
  <property fmtid="{D5CDD505-2E9C-101B-9397-08002B2CF9AE}" pid="4" name="KSOProductBuildVer">
    <vt:lpwstr>2052-11.1.0.10495</vt:lpwstr>
  </property>
</Properties>
</file>